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1" r:id="rId4"/>
  </p:sldMasterIdLst>
  <p:notesMasterIdLst>
    <p:notesMasterId r:id="rId14"/>
  </p:notesMasterIdLst>
  <p:handoutMasterIdLst>
    <p:handoutMasterId r:id="rId15"/>
  </p:handoutMasterIdLst>
  <p:sldIdLst>
    <p:sldId id="258" r:id="rId5"/>
    <p:sldId id="269" r:id="rId6"/>
    <p:sldId id="270" r:id="rId7"/>
    <p:sldId id="260" r:id="rId8"/>
    <p:sldId id="267" r:id="rId9"/>
    <p:sldId id="266" r:id="rId10"/>
    <p:sldId id="265" r:id="rId11"/>
    <p:sldId id="264" r:id="rId12"/>
    <p:sldId id="263"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49" autoAdjust="0"/>
    <p:restoredTop sz="88746" autoAdjust="0"/>
  </p:normalViewPr>
  <p:slideViewPr>
    <p:cSldViewPr>
      <p:cViewPr varScale="1">
        <p:scale>
          <a:sx n="52" d="100"/>
          <a:sy n="52" d="100"/>
        </p:scale>
        <p:origin x="2004"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INS, Vicky" userId="ca71ca1c-62d9-4e20-8a8b-fa47bb7fc503" providerId="ADAL" clId="{AC6D76A4-5083-4ACE-AC09-12E216308776}"/>
    <pc:docChg chg="mod">
      <pc:chgData name="LUKINS, Vicky" userId="ca71ca1c-62d9-4e20-8a8b-fa47bb7fc503" providerId="ADAL" clId="{AC6D76A4-5083-4ACE-AC09-12E216308776}" dt="2026-01-21T21:53:40.475" v="0" actId="33475"/>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CEBBD18-3D62-BE40-AD0A-0EA21AF82397}" type="datetime1">
              <a:rPr lang="en-US" smtClean="0"/>
              <a:pPr/>
              <a:t>1/21/2026</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53F940C-9799-4D79-BF5D-389DE935EA5F}" type="slidenum">
              <a:rPr lang="en-GB" smtClean="0"/>
              <a:pPr/>
              <a:t>‹#›</a:t>
            </a:fld>
            <a:endParaRPr lang="en-GB" dirty="0"/>
          </a:p>
        </p:txBody>
      </p:sp>
    </p:spTree>
    <p:extLst>
      <p:ext uri="{BB962C8B-B14F-4D97-AF65-F5344CB8AC3E}">
        <p14:creationId xmlns:p14="http://schemas.microsoft.com/office/powerpoint/2010/main" val="25734302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F479080-8753-D048-A905-658E427D7859}" type="datetime1">
              <a:rPr lang="en-US" smtClean="0"/>
              <a:pPr/>
              <a:t>1/21/2026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221B35-D793-4D7D-8A63-DA4D5D3C070D}" type="slidenum">
              <a:rPr lang="en-GB" smtClean="0"/>
              <a:pPr/>
              <a:t>‹#›</a:t>
            </a:fld>
            <a:endParaRPr lang="en-GB" dirty="0"/>
          </a:p>
        </p:txBody>
      </p:sp>
    </p:spTree>
    <p:extLst>
      <p:ext uri="{BB962C8B-B14F-4D97-AF65-F5344CB8AC3E}">
        <p14:creationId xmlns:p14="http://schemas.microsoft.com/office/powerpoint/2010/main" val="420462761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programme is 95% aligned with GCSE and BTEC Health &amp; Social Care, with only small optional enhancements needed to make the mapping completely comprehensive. When I say the programme is aligned with the KS4 Health &amp; Social Care curriculum, I’m talking about the big concepts students learn at this level, things like care values, communication, safeguarding, ethics, teamwork, service provision, and health and wellbeing. These are the foundations of the subject, and our programme reinforces all of them through real NHS examples.</a:t>
            </a:r>
          </a:p>
          <a:p>
            <a:r>
              <a:rPr lang="en-GB" dirty="0"/>
              <a:t>When I say the programme is mapped directly to GCSE and BTEC content, I’m going a step further. This means each module links to the specific topics students are actually assessed on, person‑centred care, legislation, multi‑agency working, health promotion, and so on. So it’s not just broadly supportive; it connects directly to the exam specifications.</a:t>
            </a:r>
          </a:p>
          <a:p>
            <a:r>
              <a:rPr lang="en-GB" dirty="0"/>
              <a:t>In short, one statement is about supporting the overall curriculum, and the other is about matching the exact content students need for their qualifications</a:t>
            </a:r>
          </a:p>
          <a:p>
            <a:endParaRPr lang="en-GB" dirty="0"/>
          </a:p>
        </p:txBody>
      </p:sp>
      <p:sp>
        <p:nvSpPr>
          <p:cNvPr id="4" name="Footer Placeholder 3"/>
          <p:cNvSpPr>
            <a:spLocks noGrp="1"/>
          </p:cNvSpPr>
          <p:nvPr>
            <p:ph type="ftr" sz="quarter" idx="4"/>
          </p:nvPr>
        </p:nvSpPr>
        <p:spPr/>
        <p:txBody>
          <a:bodyPr/>
          <a:lstStyle/>
          <a:p>
            <a:endParaRPr lang="en-GB" dirty="0"/>
          </a:p>
        </p:txBody>
      </p:sp>
      <p:sp>
        <p:nvSpPr>
          <p:cNvPr id="5" name="Slide Number Placeholder 4"/>
          <p:cNvSpPr>
            <a:spLocks noGrp="1"/>
          </p:cNvSpPr>
          <p:nvPr>
            <p:ph type="sldNum" sz="quarter" idx="5"/>
          </p:nvPr>
        </p:nvSpPr>
        <p:spPr/>
        <p:txBody>
          <a:bodyPr/>
          <a:lstStyle/>
          <a:p>
            <a:fld id="{2E221B35-D793-4D7D-8A63-DA4D5D3C070D}" type="slidenum">
              <a:rPr lang="en-GB" smtClean="0"/>
              <a:pPr/>
              <a:t>3</a:t>
            </a:fld>
            <a:endParaRPr lang="en-GB" dirty="0"/>
          </a:p>
        </p:txBody>
      </p:sp>
    </p:spTree>
    <p:extLst>
      <p:ext uri="{BB962C8B-B14F-4D97-AF65-F5344CB8AC3E}">
        <p14:creationId xmlns:p14="http://schemas.microsoft.com/office/powerpoint/2010/main" val="253259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who complete the KS4 Virtual Work Experience gain a range of meaningful advantages that directly support their education, career planning, and future progression:</a:t>
            </a:r>
          </a:p>
          <a:p>
            <a:r>
              <a:rPr lang="en-GB" b="1" dirty="0"/>
              <a:t>1. Strong Understanding of One Gloucestershire</a:t>
            </a:r>
          </a:p>
          <a:p>
            <a:r>
              <a:rPr lang="en-GB" dirty="0"/>
              <a:t>Students develop a clear picture of how the Integrated Care System (ICS) works locally.</a:t>
            </a:r>
          </a:p>
          <a:p>
            <a:r>
              <a:rPr lang="en-GB" dirty="0"/>
              <a:t>They learn about the different NHS trusts, services, and pathways across Gloucestershire.</a:t>
            </a:r>
          </a:p>
          <a:p>
            <a:r>
              <a:rPr lang="en-GB" dirty="0"/>
              <a:t>This gives them </a:t>
            </a:r>
            <a:r>
              <a:rPr lang="en-GB" b="1" dirty="0"/>
              <a:t>local system knowledge</a:t>
            </a:r>
            <a:r>
              <a:rPr lang="en-GB" dirty="0"/>
              <a:t> that most applicants don’t have.</a:t>
            </a:r>
          </a:p>
          <a:p>
            <a:r>
              <a:rPr lang="en-GB" b="1" dirty="0"/>
              <a:t>2. Supports UCAS Applications and Personal Statements</a:t>
            </a:r>
          </a:p>
          <a:p>
            <a:r>
              <a:rPr lang="en-GB" dirty="0"/>
              <a:t>Students can evidence real insight into NHS roles, care values, safeguarding, teamwork, and ethics.</a:t>
            </a:r>
          </a:p>
          <a:p>
            <a:r>
              <a:rPr lang="en-GB" dirty="0"/>
              <a:t>The programme provides </a:t>
            </a:r>
            <a:r>
              <a:rPr lang="en-GB" b="1" dirty="0"/>
              <a:t>specific examples</a:t>
            </a:r>
            <a:r>
              <a:rPr lang="en-GB" dirty="0"/>
              <a:t> they can use in UCAS personal statements, interviews, and college applications.</a:t>
            </a:r>
          </a:p>
          <a:p>
            <a:r>
              <a:rPr lang="en-GB" dirty="0"/>
              <a:t>It strengthens applications for Health &amp; Social Care, Nursing, Medicine, Allied Health, and Social Care courses.</a:t>
            </a:r>
          </a:p>
          <a:p>
            <a:r>
              <a:rPr lang="en-GB" b="1" dirty="0"/>
              <a:t>3. Informed Career Decision‑Making</a:t>
            </a:r>
          </a:p>
          <a:p>
            <a:r>
              <a:rPr lang="en-GB" dirty="0"/>
              <a:t>Exposure to a wide range of roles helps students understand what different careers involve.</a:t>
            </a:r>
          </a:p>
          <a:p>
            <a:r>
              <a:rPr lang="en-GB" dirty="0"/>
              <a:t>They gain clarity about entry routes, apprenticeships, T‑Levels, and university pathways.</a:t>
            </a:r>
          </a:p>
          <a:p>
            <a:r>
              <a:rPr lang="en-GB" dirty="0"/>
              <a:t>This leads to </a:t>
            </a:r>
            <a:r>
              <a:rPr lang="en-GB" b="1" dirty="0"/>
              <a:t>more confident and informed career choices</a:t>
            </a:r>
            <a:r>
              <a:rPr lang="en-GB" dirty="0"/>
              <a:t>.</a:t>
            </a:r>
          </a:p>
          <a:p>
            <a:r>
              <a:rPr lang="en-GB" b="1" dirty="0"/>
              <a:t>4. Pathway to Face‑to‑Face Work Experience</a:t>
            </a:r>
          </a:p>
          <a:p>
            <a:r>
              <a:rPr lang="en-GB" dirty="0"/>
              <a:t>Completing the virtual programme can act as a </a:t>
            </a:r>
            <a:r>
              <a:rPr lang="en-GB" b="1" dirty="0"/>
              <a:t>gateway</a:t>
            </a:r>
            <a:r>
              <a:rPr lang="en-GB" dirty="0"/>
              <a:t> to in‑person placements.</a:t>
            </a:r>
          </a:p>
          <a:p>
            <a:r>
              <a:rPr lang="en-GB" dirty="0"/>
              <a:t>Students who show commitment and understanding are better prepared for real‑world settings.</a:t>
            </a:r>
          </a:p>
          <a:p>
            <a:r>
              <a:rPr lang="en-GB" b="1" dirty="0"/>
              <a:t>5. Counts Towards the New “Modern Work Experience” Requirements</a:t>
            </a:r>
          </a:p>
          <a:p>
            <a:r>
              <a:rPr lang="en-GB" dirty="0"/>
              <a:t>The programme provides </a:t>
            </a:r>
            <a:r>
              <a:rPr lang="en-GB" b="1" dirty="0"/>
              <a:t>25 hours of meaningful work‑related learning</a:t>
            </a:r>
            <a:r>
              <a:rPr lang="en-GB" dirty="0"/>
              <a:t>, in line with new national guidance.</a:t>
            </a:r>
          </a:p>
          <a:p>
            <a:r>
              <a:rPr lang="en-GB" dirty="0"/>
              <a:t>Schools can use this to evidence their work‑experience offer for KS4 and KS5.</a:t>
            </a:r>
          </a:p>
          <a:p>
            <a:r>
              <a:rPr lang="en-GB" b="1" dirty="0"/>
              <a:t>6. Builds Skills and Confidence</a:t>
            </a:r>
          </a:p>
          <a:p>
            <a:r>
              <a:rPr lang="en-GB" dirty="0"/>
              <a:t>Students develop communication, teamwork, problem‑solving, and digital skills.</a:t>
            </a:r>
          </a:p>
          <a:p>
            <a:r>
              <a:rPr lang="en-GB" dirty="0"/>
              <a:t>They gain confidence in understanding how the NHS works and what is expected in care settings.</a:t>
            </a:r>
          </a:p>
          <a:p>
            <a:br>
              <a:rPr lang="en-GB" dirty="0"/>
            </a:br>
            <a:endParaRPr lang="en-GB" dirty="0"/>
          </a:p>
          <a:p>
            <a:endParaRPr lang="en-GB" dirty="0"/>
          </a:p>
        </p:txBody>
      </p:sp>
      <p:sp>
        <p:nvSpPr>
          <p:cNvPr id="4" name="Footer Placeholder 3"/>
          <p:cNvSpPr>
            <a:spLocks noGrp="1"/>
          </p:cNvSpPr>
          <p:nvPr>
            <p:ph type="ftr" sz="quarter" idx="4"/>
          </p:nvPr>
        </p:nvSpPr>
        <p:spPr/>
        <p:txBody>
          <a:bodyPr/>
          <a:lstStyle/>
          <a:p>
            <a:endParaRPr lang="en-GB" dirty="0"/>
          </a:p>
        </p:txBody>
      </p:sp>
      <p:sp>
        <p:nvSpPr>
          <p:cNvPr id="5" name="Slide Number Placeholder 4"/>
          <p:cNvSpPr>
            <a:spLocks noGrp="1"/>
          </p:cNvSpPr>
          <p:nvPr>
            <p:ph type="sldNum" sz="quarter" idx="5"/>
          </p:nvPr>
        </p:nvSpPr>
        <p:spPr/>
        <p:txBody>
          <a:bodyPr/>
          <a:lstStyle/>
          <a:p>
            <a:fld id="{2E221B35-D793-4D7D-8A63-DA4D5D3C070D}" type="slidenum">
              <a:rPr lang="en-GB" smtClean="0"/>
              <a:pPr/>
              <a:t>7</a:t>
            </a:fld>
            <a:endParaRPr lang="en-GB" dirty="0"/>
          </a:p>
        </p:txBody>
      </p:sp>
    </p:spTree>
    <p:extLst>
      <p:ext uri="{BB962C8B-B14F-4D97-AF65-F5344CB8AC3E}">
        <p14:creationId xmlns:p14="http://schemas.microsoft.com/office/powerpoint/2010/main" val="643772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685800" y="2130425"/>
            <a:ext cx="7772400" cy="1470025"/>
          </a:xfrm>
        </p:spPr>
        <p:txBody>
          <a:bodyPr>
            <a:normAutofit/>
          </a:bodyPr>
          <a:lstStyle>
            <a:lvl1pPr algn="ctr">
              <a:defRPr sz="3200">
                <a:solidFill>
                  <a:schemeClr val="bg1"/>
                </a:solidFill>
              </a:defRPr>
            </a:lvl1pPr>
          </a:lstStyle>
          <a:p>
            <a:r>
              <a:rPr lang="en-GB" dirty="0"/>
              <a:t>PRESENTATION TITLE</a:t>
            </a:r>
          </a:p>
        </p:txBody>
      </p:sp>
      <p:sp>
        <p:nvSpPr>
          <p:cNvPr id="3" name="Subtitle 2"/>
          <p:cNvSpPr>
            <a:spLocks noGrp="1"/>
          </p:cNvSpPr>
          <p:nvPr>
            <p:ph type="subTitle" idx="1" hasCustomPrompt="1"/>
          </p:nvPr>
        </p:nvSpPr>
        <p:spPr>
          <a:xfrm>
            <a:off x="1371600" y="3429000"/>
            <a:ext cx="6400800" cy="5334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name/title</a:t>
            </a:r>
          </a:p>
        </p:txBody>
      </p:sp>
      <p:sp>
        <p:nvSpPr>
          <p:cNvPr id="7" name="Text Placeholder 6"/>
          <p:cNvSpPr>
            <a:spLocks noGrp="1"/>
          </p:cNvSpPr>
          <p:nvPr>
            <p:ph type="body" sz="quarter" idx="10" hasCustomPrompt="1"/>
          </p:nvPr>
        </p:nvSpPr>
        <p:spPr>
          <a:xfrm>
            <a:off x="1371600" y="3886200"/>
            <a:ext cx="6400800" cy="533400"/>
          </a:xfrm>
        </p:spPr>
        <p:txBody>
          <a:bodyPr/>
          <a:lstStyle>
            <a:lvl1pPr algn="ctr">
              <a:buNone/>
              <a:defRPr>
                <a:solidFill>
                  <a:schemeClr val="bg1"/>
                </a:solidFill>
              </a:defRPr>
            </a:lvl1pPr>
          </a:lstStyle>
          <a:p>
            <a:pPr lvl="0"/>
            <a:r>
              <a:rPr lang="en-US" dirty="0"/>
              <a:t>Date</a:t>
            </a:r>
          </a:p>
        </p:txBody>
      </p:sp>
    </p:spTree>
    <p:extLst>
      <p:ext uri="{BB962C8B-B14F-4D97-AF65-F5344CB8AC3E}">
        <p14:creationId xmlns:p14="http://schemas.microsoft.com/office/powerpoint/2010/main" val="139854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3" name="Content Placeholder 2"/>
          <p:cNvSpPr>
            <a:spLocks noGrp="1"/>
          </p:cNvSpPr>
          <p:nvPr>
            <p:ph idx="1" hasCustomPrompt="1"/>
          </p:nvPr>
        </p:nvSpPr>
        <p:spPr>
          <a:xfrm>
            <a:off x="107504" y="1340768"/>
            <a:ext cx="8856984" cy="4752528"/>
          </a:xfr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p:cNvSpPr>
            <a:spLocks noGrp="1"/>
          </p:cNvSpPr>
          <p:nvPr>
            <p:ph type="title"/>
          </p:nvPr>
        </p:nvSpPr>
        <p:spPr/>
        <p:txBody>
          <a:bodyPr/>
          <a:lstStyle/>
          <a:p>
            <a:r>
              <a:rPr lang="en-GB"/>
              <a:t>Click to edit Master title style</a:t>
            </a:r>
            <a:endParaRPr lang="en-US"/>
          </a:p>
        </p:txBody>
      </p:sp>
      <p:sp>
        <p:nvSpPr>
          <p:cNvPr id="8" name="Slide Number Placeholder 7"/>
          <p:cNvSpPr>
            <a:spLocks noGrp="1"/>
          </p:cNvSpPr>
          <p:nvPr>
            <p:ph type="sldNum" sz="quarter" idx="10"/>
          </p:nvPr>
        </p:nvSpPr>
        <p:spPr/>
        <p:txBody>
          <a:bodyPr/>
          <a:lstStyle/>
          <a:p>
            <a:fld id="{A6C719F5-27D9-AE4E-A696-60AA9607DDE4}" type="slidenum">
              <a:rPr lang="en-US" smtClean="0"/>
              <a:pPr/>
              <a:t>‹#›</a:t>
            </a:fld>
            <a:endParaRPr lang="en-US" dirty="0"/>
          </a:p>
        </p:txBody>
      </p:sp>
    </p:spTree>
    <p:extLst>
      <p:ext uri="{BB962C8B-B14F-4D97-AF65-F5344CB8AC3E}">
        <p14:creationId xmlns:p14="http://schemas.microsoft.com/office/powerpoint/2010/main" val="4018817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504" y="-4727"/>
            <a:ext cx="8928992"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07504" y="1600201"/>
            <a:ext cx="8928992" cy="43490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Box 5"/>
          <p:cNvSpPr txBox="1"/>
          <p:nvPr userDrawn="1"/>
        </p:nvSpPr>
        <p:spPr>
          <a:xfrm>
            <a:off x="6876256" y="6433591"/>
            <a:ext cx="2088232" cy="307777"/>
          </a:xfrm>
          <a:prstGeom prst="rect">
            <a:avLst/>
          </a:prstGeom>
          <a:noFill/>
        </p:spPr>
        <p:txBody>
          <a:bodyPr wrap="square" rtlCol="0">
            <a:spAutoFit/>
          </a:bodyPr>
          <a:lstStyle/>
          <a:p>
            <a:pPr algn="r"/>
            <a:fld id="{C5484094-8486-4ADB-9297-87EA727E9842}" type="slidenum">
              <a:rPr lang="en-GB" sz="1400" smtClean="0">
                <a:solidFill>
                  <a:schemeClr val="bg1"/>
                </a:solidFill>
              </a:rPr>
              <a:pPr algn="r"/>
              <a:t>‹#›</a:t>
            </a:fld>
            <a:endParaRPr lang="en-GB" sz="1400" dirty="0">
              <a:solidFill>
                <a:schemeClr val="bg1"/>
              </a:solidFill>
            </a:endParaRPr>
          </a:p>
        </p:txBody>
      </p:sp>
      <p:sp>
        <p:nvSpPr>
          <p:cNvPr id="16" name="Slide Number Placeholder 15"/>
          <p:cNvSpPr>
            <a:spLocks noGrp="1"/>
          </p:cNvSpPr>
          <p:nvPr>
            <p:ph type="sldNum" sz="quarter" idx="4"/>
          </p:nvPr>
        </p:nvSpPr>
        <p:spPr>
          <a:xfrm>
            <a:off x="6934200" y="6416675"/>
            <a:ext cx="2133600" cy="365125"/>
          </a:xfrm>
          <a:prstGeom prst="rect">
            <a:avLst/>
          </a:prstGeom>
        </p:spPr>
        <p:txBody>
          <a:bodyPr vert="horz" lIns="91440" tIns="45720" rIns="91440" bIns="45720" rtlCol="0" anchor="ctr"/>
          <a:lstStyle>
            <a:lvl1pPr algn="r">
              <a:defRPr sz="1200">
                <a:solidFill>
                  <a:srgbClr val="FFFFFF"/>
                </a:solidFill>
              </a:defRPr>
            </a:lvl1pPr>
          </a:lstStyle>
          <a:p>
            <a:fld id="{A6C719F5-27D9-AE4E-A696-60AA9607DDE4}" type="slidenum">
              <a:rPr lang="en-US" smtClean="0"/>
              <a:pPr/>
              <a:t>‹#›</a:t>
            </a:fld>
            <a:endParaRPr lang="en-US" dirty="0"/>
          </a:p>
        </p:txBody>
      </p:sp>
    </p:spTree>
    <p:extLst>
      <p:ext uri="{BB962C8B-B14F-4D97-AF65-F5344CB8AC3E}">
        <p14:creationId xmlns:p14="http://schemas.microsoft.com/office/powerpoint/2010/main" val="1467622204"/>
      </p:ext>
    </p:extLst>
  </p:cSld>
  <p:clrMap bg1="lt1" tx1="dk1" bg2="lt2" tx2="dk2" accent1="accent1" accent2="accent2" accent3="accent3" accent4="accent4" accent5="accent5" accent6="accent6" hlink="hlink" folHlink="folHlink"/>
  <p:sldLayoutIdLst>
    <p:sldLayoutId id="2147483722" r:id="rId1"/>
    <p:sldLayoutId id="2147483723" r:id="rId2"/>
  </p:sldLayoutIdLst>
  <p:hf hdr="0" ftr="0" dt="0"/>
  <p:txStyles>
    <p:titleStyle>
      <a:lvl1pPr algn="l" defTabSz="914400" rtl="0" eaLnBrk="1" latinLnBrk="0" hangingPunct="1">
        <a:spcBef>
          <a:spcPct val="0"/>
        </a:spcBef>
        <a:buNone/>
        <a:defRPr sz="2400" b="1"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Virtual Work Experience: Strengthening Curriculum, Careers &amp; Confidence</a:t>
            </a:r>
            <a:br>
              <a:rPr lang="en-GB" dirty="0"/>
            </a:br>
            <a:endParaRPr lang="en-US" dirty="0"/>
          </a:p>
        </p:txBody>
      </p:sp>
      <p:sp>
        <p:nvSpPr>
          <p:cNvPr id="5" name="Subtitle 4"/>
          <p:cNvSpPr>
            <a:spLocks noGrp="1"/>
          </p:cNvSpPr>
          <p:nvPr>
            <p:ph type="subTitle" idx="1"/>
          </p:nvPr>
        </p:nvSpPr>
        <p:spPr/>
        <p:txBody>
          <a:bodyPr>
            <a:normAutofit fontScale="77500" lnSpcReduction="20000"/>
          </a:bodyPr>
          <a:lstStyle/>
          <a:p>
            <a:r>
              <a:rPr lang="en-US" dirty="0"/>
              <a:t>Charlie </a:t>
            </a:r>
            <a:r>
              <a:rPr lang="en-US" dirty="0" err="1"/>
              <a:t>Presley,</a:t>
            </a:r>
            <a:r>
              <a:rPr lang="en-US" dirty="0"/>
              <a:t> Careers Engagement &amp; Outreach Lead </a:t>
            </a:r>
          </a:p>
        </p:txBody>
      </p:sp>
      <p:sp>
        <p:nvSpPr>
          <p:cNvPr id="6" name="Text Placeholder 5"/>
          <p:cNvSpPr>
            <a:spLocks noGrp="1"/>
          </p:cNvSpPr>
          <p:nvPr>
            <p:ph type="body" sz="quarter" idx="10"/>
          </p:nvPr>
        </p:nvSpPr>
        <p:spPr/>
        <p:txBody>
          <a:bodyPr/>
          <a:lstStyle/>
          <a:p>
            <a:r>
              <a:rPr lang="en-US" dirty="0"/>
              <a:t>22</a:t>
            </a:r>
            <a:r>
              <a:rPr lang="en-US" baseline="30000" dirty="0"/>
              <a:t>nd</a:t>
            </a:r>
            <a:r>
              <a:rPr lang="en-US" dirty="0"/>
              <a:t> January 2026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F82CE0-87DB-E2DE-2A12-5E8B74ACB5A6}"/>
              </a:ext>
            </a:extLst>
          </p:cNvPr>
          <p:cNvSpPr>
            <a:spLocks noGrp="1"/>
          </p:cNvSpPr>
          <p:nvPr>
            <p:ph idx="1"/>
          </p:nvPr>
        </p:nvSpPr>
        <p:spPr>
          <a:xfrm>
            <a:off x="143508" y="1052736"/>
            <a:ext cx="8856984" cy="4752528"/>
          </a:xfrm>
        </p:spPr>
        <p:txBody>
          <a:bodyPr>
            <a:normAutofit fontScale="92500" lnSpcReduction="20000"/>
          </a:bodyPr>
          <a:lstStyle/>
          <a:p>
            <a:pPr marL="0" indent="0"/>
            <a:r>
              <a:rPr lang="en-GB" b="1" dirty="0"/>
              <a:t>Support Modern Work Experience</a:t>
            </a:r>
          </a:p>
          <a:p>
            <a:pPr>
              <a:buFont typeface="Arial" panose="020B0604020202020204" pitchFamily="34" charset="0"/>
              <a:buChar char="•"/>
            </a:pPr>
            <a:r>
              <a:rPr lang="en-GB" dirty="0"/>
              <a:t>Provides 25 hours of structured, meaningful experience</a:t>
            </a:r>
          </a:p>
          <a:p>
            <a:pPr>
              <a:buFont typeface="Arial" panose="020B0604020202020204" pitchFamily="34" charset="0"/>
              <a:buChar char="•"/>
            </a:pPr>
            <a:r>
              <a:rPr lang="en-GB" dirty="0"/>
              <a:t>Meets national guidance</a:t>
            </a:r>
          </a:p>
          <a:p>
            <a:pPr marL="0" indent="0"/>
            <a:endParaRPr lang="en-GB" b="1" dirty="0"/>
          </a:p>
          <a:p>
            <a:pPr marL="0" indent="0"/>
            <a:r>
              <a:rPr lang="en-GB" b="1" dirty="0"/>
              <a:t>Complement, not replace, face‑to‑face</a:t>
            </a:r>
          </a:p>
          <a:p>
            <a:pPr>
              <a:buFont typeface="Arial" panose="020B0604020202020204" pitchFamily="34" charset="0"/>
              <a:buChar char="•"/>
            </a:pPr>
            <a:r>
              <a:rPr lang="en-GB" dirty="0"/>
              <a:t>We continue to offer face‑to‑face opportunities</a:t>
            </a:r>
          </a:p>
          <a:p>
            <a:pPr marL="0" indent="0"/>
            <a:endParaRPr lang="en-GB" dirty="0"/>
          </a:p>
          <a:p>
            <a:pPr marL="0" indent="0"/>
            <a:r>
              <a:rPr lang="en-GB" b="1" dirty="0"/>
              <a:t>Reduce pressure on teams</a:t>
            </a:r>
          </a:p>
          <a:p>
            <a:pPr>
              <a:buFont typeface="Arial" panose="020B0604020202020204" pitchFamily="34" charset="0"/>
              <a:buChar char="•"/>
            </a:pPr>
            <a:r>
              <a:rPr lang="en-GB" dirty="0"/>
              <a:t>High demand for placements</a:t>
            </a:r>
          </a:p>
          <a:p>
            <a:pPr>
              <a:buFont typeface="Arial" panose="020B0604020202020204" pitchFamily="34" charset="0"/>
              <a:buChar char="•"/>
            </a:pPr>
            <a:r>
              <a:rPr lang="en-GB" dirty="0"/>
              <a:t>Virtual model protects clinical capacity  </a:t>
            </a:r>
          </a:p>
          <a:p>
            <a:pPr marL="0" indent="0"/>
            <a:endParaRPr lang="en-GB" dirty="0"/>
          </a:p>
          <a:p>
            <a:pPr marL="0" indent="0"/>
            <a:r>
              <a:rPr lang="en-GB" b="1" dirty="0"/>
              <a:t>Build confidence &amp; real‑world understanding</a:t>
            </a:r>
          </a:p>
          <a:p>
            <a:pPr>
              <a:buFont typeface="Arial" panose="020B0604020202020204" pitchFamily="34" charset="0"/>
              <a:buChar char="•"/>
            </a:pPr>
            <a:r>
              <a:rPr lang="en-GB" dirty="0"/>
              <a:t>Prepares students for real NHS &amp; Social Care environments </a:t>
            </a:r>
          </a:p>
          <a:p>
            <a:pPr>
              <a:buFont typeface="Arial" panose="020B0604020202020204" pitchFamily="34" charset="0"/>
              <a:buChar char="•"/>
            </a:pPr>
            <a:r>
              <a:rPr lang="en-GB" dirty="0"/>
              <a:t>Gives practical insight into roles, expectations, and behaviours</a:t>
            </a:r>
          </a:p>
          <a:p>
            <a:pPr>
              <a:buFont typeface="Arial" panose="020B0604020202020204" pitchFamily="34" charset="0"/>
              <a:buChar char="•"/>
            </a:pPr>
            <a:endParaRPr lang="en-GB" dirty="0"/>
          </a:p>
        </p:txBody>
      </p:sp>
      <p:sp>
        <p:nvSpPr>
          <p:cNvPr id="3" name="Title 2">
            <a:extLst>
              <a:ext uri="{FF2B5EF4-FFF2-40B4-BE49-F238E27FC236}">
                <a16:creationId xmlns:a16="http://schemas.microsoft.com/office/drawing/2014/main" id="{46D703FA-2E28-30DE-3AC9-4B7AF1AE9B45}"/>
              </a:ext>
            </a:extLst>
          </p:cNvPr>
          <p:cNvSpPr>
            <a:spLocks noGrp="1"/>
          </p:cNvSpPr>
          <p:nvPr>
            <p:ph type="title"/>
          </p:nvPr>
        </p:nvSpPr>
        <p:spPr/>
        <p:txBody>
          <a:bodyPr/>
          <a:lstStyle/>
          <a:p>
            <a:r>
              <a:rPr lang="en-GB" dirty="0"/>
              <a:t>Why we designed this Programme</a:t>
            </a:r>
          </a:p>
        </p:txBody>
      </p:sp>
      <p:sp>
        <p:nvSpPr>
          <p:cNvPr id="4" name="Slide Number Placeholder 3">
            <a:extLst>
              <a:ext uri="{FF2B5EF4-FFF2-40B4-BE49-F238E27FC236}">
                <a16:creationId xmlns:a16="http://schemas.microsoft.com/office/drawing/2014/main" id="{D71DB9C9-8E4D-7679-1982-F5A67A181B90}"/>
              </a:ext>
            </a:extLst>
          </p:cNvPr>
          <p:cNvSpPr>
            <a:spLocks noGrp="1"/>
          </p:cNvSpPr>
          <p:nvPr>
            <p:ph type="sldNum" sz="quarter" idx="10"/>
          </p:nvPr>
        </p:nvSpPr>
        <p:spPr/>
        <p:txBody>
          <a:bodyPr/>
          <a:lstStyle/>
          <a:p>
            <a:fld id="{A6C719F5-27D9-AE4E-A696-60AA9607DDE4}" type="slidenum">
              <a:rPr lang="en-US" smtClean="0"/>
              <a:pPr/>
              <a:t>1</a:t>
            </a:fld>
            <a:endParaRPr lang="en-US" dirty="0"/>
          </a:p>
        </p:txBody>
      </p:sp>
    </p:spTree>
    <p:extLst>
      <p:ext uri="{BB962C8B-B14F-4D97-AF65-F5344CB8AC3E}">
        <p14:creationId xmlns:p14="http://schemas.microsoft.com/office/powerpoint/2010/main" val="133493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8442CE-D05F-1769-77A1-767840ABD64B}"/>
              </a:ext>
            </a:extLst>
          </p:cNvPr>
          <p:cNvSpPr>
            <a:spLocks noGrp="1"/>
          </p:cNvSpPr>
          <p:nvPr>
            <p:ph type="sldNum" sz="quarter" idx="10"/>
          </p:nvPr>
        </p:nvSpPr>
        <p:spPr/>
        <p:txBody>
          <a:bodyPr/>
          <a:lstStyle/>
          <a:p>
            <a:fld id="{A6C719F5-27D9-AE4E-A696-60AA9607DDE4}" type="slidenum">
              <a:rPr lang="en-US" smtClean="0"/>
              <a:pPr/>
              <a:t>2</a:t>
            </a:fld>
            <a:endParaRPr lang="en-US" dirty="0"/>
          </a:p>
        </p:txBody>
      </p:sp>
      <p:pic>
        <p:nvPicPr>
          <p:cNvPr id="10" name="Picture 9">
            <a:extLst>
              <a:ext uri="{FF2B5EF4-FFF2-40B4-BE49-F238E27FC236}">
                <a16:creationId xmlns:a16="http://schemas.microsoft.com/office/drawing/2014/main" id="{CC3194B4-C4BA-14D7-8DDB-4098D3ACA054}"/>
              </a:ext>
            </a:extLst>
          </p:cNvPr>
          <p:cNvPicPr>
            <a:picLocks noChangeAspect="1"/>
          </p:cNvPicPr>
          <p:nvPr/>
        </p:nvPicPr>
        <p:blipFill>
          <a:blip r:embed="rId2"/>
          <a:stretch>
            <a:fillRect/>
          </a:stretch>
        </p:blipFill>
        <p:spPr>
          <a:xfrm>
            <a:off x="0" y="0"/>
            <a:ext cx="6644607" cy="6858000"/>
          </a:xfrm>
          <a:prstGeom prst="rect">
            <a:avLst/>
          </a:prstGeom>
        </p:spPr>
      </p:pic>
      <p:pic>
        <p:nvPicPr>
          <p:cNvPr id="12" name="Picture 11">
            <a:extLst>
              <a:ext uri="{FF2B5EF4-FFF2-40B4-BE49-F238E27FC236}">
                <a16:creationId xmlns:a16="http://schemas.microsoft.com/office/drawing/2014/main" id="{6E13229C-3C1C-0726-C240-63D3CA04600E}"/>
              </a:ext>
            </a:extLst>
          </p:cNvPr>
          <p:cNvPicPr>
            <a:picLocks noChangeAspect="1"/>
          </p:cNvPicPr>
          <p:nvPr/>
        </p:nvPicPr>
        <p:blipFill>
          <a:blip r:embed="rId3"/>
          <a:stretch>
            <a:fillRect/>
          </a:stretch>
        </p:blipFill>
        <p:spPr>
          <a:xfrm>
            <a:off x="4339526" y="0"/>
            <a:ext cx="4804474" cy="6858000"/>
          </a:xfrm>
          <a:prstGeom prst="rect">
            <a:avLst/>
          </a:prstGeom>
        </p:spPr>
      </p:pic>
    </p:spTree>
    <p:extLst>
      <p:ext uri="{BB962C8B-B14F-4D97-AF65-F5344CB8AC3E}">
        <p14:creationId xmlns:p14="http://schemas.microsoft.com/office/powerpoint/2010/main" val="344395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38273"/>
            <a:ext cx="8856984" cy="4752528"/>
          </a:xfrm>
        </p:spPr>
        <p:txBody>
          <a:bodyPr>
            <a:normAutofit/>
          </a:bodyPr>
          <a:lstStyle/>
          <a:p>
            <a:r>
              <a:rPr lang="en-GB" b="1" dirty="0"/>
              <a:t>Aligned with KS4 H&amp;SC curriculum: </a:t>
            </a:r>
            <a:r>
              <a:rPr lang="en-GB" dirty="0"/>
              <a:t>Reinforces care values, communication, safeguarding, ethics, teamwork, service provision, and health &amp; wellbeing</a:t>
            </a:r>
          </a:p>
          <a:p>
            <a:endParaRPr lang="en-GB" dirty="0"/>
          </a:p>
          <a:p>
            <a:r>
              <a:rPr lang="en-GB" b="1" dirty="0"/>
              <a:t>Mapped directly to GCSE/BTEC content: </a:t>
            </a:r>
            <a:r>
              <a:rPr lang="en-GB" dirty="0"/>
              <a:t>Each module links to assessed topics such as person‑centred care, legislation, multi‑agency working, and health promotion</a:t>
            </a:r>
          </a:p>
          <a:p>
            <a:endParaRPr lang="en-GB" dirty="0"/>
          </a:p>
        </p:txBody>
      </p:sp>
      <p:sp>
        <p:nvSpPr>
          <p:cNvPr id="3" name="Title 2"/>
          <p:cNvSpPr>
            <a:spLocks noGrp="1"/>
          </p:cNvSpPr>
          <p:nvPr>
            <p:ph type="title"/>
          </p:nvPr>
        </p:nvSpPr>
        <p:spPr/>
        <p:txBody>
          <a:bodyPr/>
          <a:lstStyle/>
          <a:p>
            <a:r>
              <a:rPr lang="en-GB" dirty="0"/>
              <a:t>How the Virtual Work Experience Programme Supports KS4 Health &amp; Social Care</a:t>
            </a:r>
            <a:endParaRPr lang="en-US" dirty="0"/>
          </a:p>
        </p:txBody>
      </p:sp>
      <p:sp>
        <p:nvSpPr>
          <p:cNvPr id="4" name="Slide Number Placeholder 3"/>
          <p:cNvSpPr>
            <a:spLocks noGrp="1"/>
          </p:cNvSpPr>
          <p:nvPr>
            <p:ph type="sldNum" sz="quarter" idx="10"/>
          </p:nvPr>
        </p:nvSpPr>
        <p:spPr/>
        <p:txBody>
          <a:bodyPr/>
          <a:lstStyle/>
          <a:p>
            <a:fld id="{A6C719F5-27D9-AE4E-A696-60AA9607DDE4}" type="slidenum">
              <a:rPr lang="en-US" smtClean="0"/>
              <a:pPr/>
              <a:t>3</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EE9276-2881-73E8-D846-7C8A0A722D1F}"/>
              </a:ext>
            </a:extLst>
          </p:cNvPr>
          <p:cNvSpPr>
            <a:spLocks noGrp="1"/>
          </p:cNvSpPr>
          <p:nvPr>
            <p:ph idx="1"/>
          </p:nvPr>
        </p:nvSpPr>
        <p:spPr>
          <a:xfrm>
            <a:off x="143508" y="908720"/>
            <a:ext cx="8856984" cy="4752528"/>
          </a:xfrm>
        </p:spPr>
        <p:txBody>
          <a:bodyPr>
            <a:normAutofit fontScale="92500" lnSpcReduction="20000"/>
          </a:bodyPr>
          <a:lstStyle/>
          <a:p>
            <a:r>
              <a:rPr lang="en-GB" dirty="0"/>
              <a:t>Strengthens learning across multiple subjects:</a:t>
            </a:r>
          </a:p>
          <a:p>
            <a:endParaRPr lang="en-GB" dirty="0"/>
          </a:p>
          <a:p>
            <a:r>
              <a:rPr lang="en-GB" b="1" dirty="0"/>
              <a:t>-   Science: </a:t>
            </a:r>
            <a:r>
              <a:rPr lang="en-GB" dirty="0"/>
              <a:t>infection, disease, body systems</a:t>
            </a:r>
          </a:p>
          <a:p>
            <a:pPr>
              <a:buFontTx/>
              <a:buChar char="-"/>
            </a:pPr>
            <a:r>
              <a:rPr lang="en-GB" b="1" dirty="0"/>
              <a:t>English: </a:t>
            </a:r>
            <a:r>
              <a:rPr lang="en-GB" dirty="0"/>
              <a:t>communication, reflective writing</a:t>
            </a:r>
          </a:p>
          <a:p>
            <a:pPr>
              <a:buFontTx/>
              <a:buChar char="-"/>
            </a:pPr>
            <a:r>
              <a:rPr lang="en-GB" b="1" dirty="0"/>
              <a:t>PSHE: </a:t>
            </a:r>
            <a:r>
              <a:rPr lang="en-GB" dirty="0"/>
              <a:t>careers, wellbeing, personal development</a:t>
            </a:r>
          </a:p>
          <a:p>
            <a:pPr>
              <a:buFontTx/>
              <a:buChar char="-"/>
            </a:pPr>
            <a:r>
              <a:rPr lang="en-GB" b="1" dirty="0"/>
              <a:t>Digital Skills: </a:t>
            </a:r>
            <a:r>
              <a:rPr lang="en-GB" dirty="0"/>
              <a:t>data protection, digital literacy</a:t>
            </a:r>
          </a:p>
          <a:p>
            <a:pPr>
              <a:buFontTx/>
              <a:buChar char="-"/>
            </a:pPr>
            <a:r>
              <a:rPr lang="en-GB" b="1" dirty="0"/>
              <a:t>Citizenship: </a:t>
            </a:r>
            <a:r>
              <a:rPr lang="en-GB" dirty="0"/>
              <a:t>public services &amp; NHS structure</a:t>
            </a:r>
          </a:p>
          <a:p>
            <a:pPr>
              <a:buFontTx/>
              <a:buChar char="-"/>
            </a:pPr>
            <a:endParaRPr lang="en-GB" dirty="0"/>
          </a:p>
          <a:p>
            <a:r>
              <a:rPr lang="en-GB" b="1" dirty="0"/>
              <a:t>Post‑16 </a:t>
            </a:r>
            <a:r>
              <a:rPr lang="en-GB" dirty="0"/>
              <a:t>Strengthens progression into:</a:t>
            </a:r>
          </a:p>
          <a:p>
            <a:pPr>
              <a:buFont typeface="Arial" panose="020B0604020202020204" pitchFamily="34" charset="0"/>
              <a:buChar char="•"/>
            </a:pPr>
            <a:r>
              <a:rPr lang="en-GB" dirty="0"/>
              <a:t>T‑Levels (Health, Science, Digital, Business </a:t>
            </a:r>
            <a:r>
              <a:rPr lang="en-GB"/>
              <a:t>&amp; Admin)</a:t>
            </a:r>
            <a:endParaRPr lang="en-GB" dirty="0"/>
          </a:p>
          <a:p>
            <a:pPr>
              <a:buFont typeface="Arial" panose="020B0604020202020204" pitchFamily="34" charset="0"/>
              <a:buChar char="•"/>
            </a:pPr>
            <a:r>
              <a:rPr lang="en-GB" dirty="0"/>
              <a:t>BTEC/CACHE Health &amp; Social Care</a:t>
            </a:r>
          </a:p>
          <a:p>
            <a:pPr>
              <a:buFont typeface="Arial" panose="020B0604020202020204" pitchFamily="34" charset="0"/>
              <a:buChar char="•"/>
            </a:pPr>
            <a:r>
              <a:rPr lang="en-GB" dirty="0"/>
              <a:t>UCAS &amp; apprenticeship applications</a:t>
            </a:r>
          </a:p>
          <a:p>
            <a:pPr>
              <a:buFont typeface="Arial" panose="020B0604020202020204" pitchFamily="34" charset="0"/>
              <a:buChar char="•"/>
            </a:pPr>
            <a:r>
              <a:rPr lang="en-GB" dirty="0"/>
              <a:t>Industry‑placement readiness</a:t>
            </a:r>
          </a:p>
          <a:p>
            <a:pPr marL="0" indent="0"/>
            <a:endParaRPr lang="en-GB" dirty="0"/>
          </a:p>
          <a:p>
            <a:endParaRPr lang="en-GB" dirty="0"/>
          </a:p>
        </p:txBody>
      </p:sp>
      <p:sp>
        <p:nvSpPr>
          <p:cNvPr id="3" name="Title 2">
            <a:extLst>
              <a:ext uri="{FF2B5EF4-FFF2-40B4-BE49-F238E27FC236}">
                <a16:creationId xmlns:a16="http://schemas.microsoft.com/office/drawing/2014/main" id="{6A582345-2E13-B266-2693-1BB9DB60814C}"/>
              </a:ext>
            </a:extLst>
          </p:cNvPr>
          <p:cNvSpPr>
            <a:spLocks noGrp="1"/>
          </p:cNvSpPr>
          <p:nvPr>
            <p:ph type="title"/>
          </p:nvPr>
        </p:nvSpPr>
        <p:spPr>
          <a:xfrm>
            <a:off x="71500" y="36079"/>
            <a:ext cx="8928992" cy="1143000"/>
          </a:xfrm>
        </p:spPr>
        <p:txBody>
          <a:bodyPr/>
          <a:lstStyle/>
          <a:p>
            <a:r>
              <a:rPr lang="en-GB" dirty="0"/>
              <a:t>Cross‑Curricular Links</a:t>
            </a:r>
            <a:br>
              <a:rPr lang="en-GB" dirty="0"/>
            </a:br>
            <a:endParaRPr lang="en-GB" dirty="0"/>
          </a:p>
        </p:txBody>
      </p:sp>
      <p:sp>
        <p:nvSpPr>
          <p:cNvPr id="4" name="Slide Number Placeholder 3">
            <a:extLst>
              <a:ext uri="{FF2B5EF4-FFF2-40B4-BE49-F238E27FC236}">
                <a16:creationId xmlns:a16="http://schemas.microsoft.com/office/drawing/2014/main" id="{B413BA76-9E8D-934E-05F7-9B7B441F329F}"/>
              </a:ext>
            </a:extLst>
          </p:cNvPr>
          <p:cNvSpPr>
            <a:spLocks noGrp="1"/>
          </p:cNvSpPr>
          <p:nvPr>
            <p:ph type="sldNum" sz="quarter" idx="10"/>
          </p:nvPr>
        </p:nvSpPr>
        <p:spPr/>
        <p:txBody>
          <a:bodyPr/>
          <a:lstStyle/>
          <a:p>
            <a:fld id="{A6C719F5-27D9-AE4E-A696-60AA9607DDE4}" type="slidenum">
              <a:rPr lang="en-US" smtClean="0"/>
              <a:pPr/>
              <a:t>4</a:t>
            </a:fld>
            <a:endParaRPr lang="en-US" dirty="0"/>
          </a:p>
        </p:txBody>
      </p:sp>
    </p:spTree>
    <p:extLst>
      <p:ext uri="{BB962C8B-B14F-4D97-AF65-F5344CB8AC3E}">
        <p14:creationId xmlns:p14="http://schemas.microsoft.com/office/powerpoint/2010/main" val="59411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8BBBA2-0406-ED45-0032-28DCB42A28E0}"/>
              </a:ext>
            </a:extLst>
          </p:cNvPr>
          <p:cNvSpPr>
            <a:spLocks noGrp="1"/>
          </p:cNvSpPr>
          <p:nvPr>
            <p:ph idx="1"/>
          </p:nvPr>
        </p:nvSpPr>
        <p:spPr>
          <a:xfrm>
            <a:off x="107504" y="1052736"/>
            <a:ext cx="8856984" cy="4752528"/>
          </a:xfrm>
        </p:spPr>
        <p:txBody>
          <a:bodyPr>
            <a:normAutofit/>
          </a:bodyPr>
          <a:lstStyle/>
          <a:p>
            <a:r>
              <a:rPr lang="en-GB" sz="2000" dirty="0"/>
              <a:t>Virtual Wex programme:                     Essential Skills Framework Match: </a:t>
            </a:r>
          </a:p>
          <a:p>
            <a:r>
              <a:rPr lang="en-GB" dirty="0"/>
              <a:t>- Communication                       Speaking, listening </a:t>
            </a:r>
          </a:p>
          <a:p>
            <a:r>
              <a:rPr lang="en-GB" dirty="0"/>
              <a:t>- Teamwork                                </a:t>
            </a:r>
            <a:r>
              <a:rPr lang="en-GB" dirty="0" err="1"/>
              <a:t>Teamwork</a:t>
            </a:r>
            <a:r>
              <a:rPr lang="en-GB" dirty="0"/>
              <a:t> </a:t>
            </a:r>
          </a:p>
          <a:p>
            <a:r>
              <a:rPr lang="en-GB" dirty="0"/>
              <a:t>- Problem‑solving                       Problem- solving </a:t>
            </a:r>
          </a:p>
          <a:p>
            <a:r>
              <a:rPr lang="en-GB" dirty="0"/>
              <a:t>- Leadership                               Leadership </a:t>
            </a:r>
          </a:p>
          <a:p>
            <a:r>
              <a:rPr lang="en-GB" dirty="0"/>
              <a:t>- Self‑management                    Staying Positive, Aiming High</a:t>
            </a:r>
          </a:p>
          <a:p>
            <a:pPr marL="0" indent="0"/>
            <a:r>
              <a:rPr lang="en-GB" dirty="0"/>
              <a:t>- Digital literacy                          Digital skills</a:t>
            </a:r>
          </a:p>
          <a:p>
            <a:pPr>
              <a:buFontTx/>
              <a:buChar char="-"/>
            </a:pPr>
            <a:r>
              <a:rPr lang="en-GB" dirty="0"/>
              <a:t>Confidence &amp; resilience         Staying Positive, Self‑Belief</a:t>
            </a:r>
          </a:p>
          <a:p>
            <a:pPr algn="ctr"/>
            <a:endParaRPr lang="en-GB" sz="1900" b="1" dirty="0"/>
          </a:p>
          <a:p>
            <a:pPr algn="ctr"/>
            <a:r>
              <a:rPr lang="en-GB" sz="1900" b="1" dirty="0"/>
              <a:t>These are exactly the skills the NHS &amp; SC consistently highlight as essential for entry‑level roles, apprenticeships, and progression</a:t>
            </a:r>
          </a:p>
          <a:p>
            <a:endParaRPr lang="en-GB" dirty="0"/>
          </a:p>
        </p:txBody>
      </p:sp>
      <p:sp>
        <p:nvSpPr>
          <p:cNvPr id="3" name="Title 2">
            <a:extLst>
              <a:ext uri="{FF2B5EF4-FFF2-40B4-BE49-F238E27FC236}">
                <a16:creationId xmlns:a16="http://schemas.microsoft.com/office/drawing/2014/main" id="{5CDA90AD-08E5-8AD7-9F34-11AF4D696E4A}"/>
              </a:ext>
            </a:extLst>
          </p:cNvPr>
          <p:cNvSpPr>
            <a:spLocks noGrp="1"/>
          </p:cNvSpPr>
          <p:nvPr>
            <p:ph type="title"/>
          </p:nvPr>
        </p:nvSpPr>
        <p:spPr>
          <a:xfrm>
            <a:off x="107504" y="-4727"/>
            <a:ext cx="6227216" cy="1143000"/>
          </a:xfrm>
        </p:spPr>
        <p:txBody>
          <a:bodyPr>
            <a:normAutofit fontScale="90000"/>
          </a:bodyPr>
          <a:lstStyle/>
          <a:p>
            <a:r>
              <a:rPr lang="en-GB" dirty="0"/>
              <a:t>Skills Development (Universal Skills Framework)</a:t>
            </a:r>
            <a:br>
              <a:rPr lang="en-GB" dirty="0"/>
            </a:br>
            <a:endParaRPr lang="en-GB" dirty="0"/>
          </a:p>
        </p:txBody>
      </p:sp>
      <p:sp>
        <p:nvSpPr>
          <p:cNvPr id="4" name="Slide Number Placeholder 3">
            <a:extLst>
              <a:ext uri="{FF2B5EF4-FFF2-40B4-BE49-F238E27FC236}">
                <a16:creationId xmlns:a16="http://schemas.microsoft.com/office/drawing/2014/main" id="{7E4B8A43-AD88-09D6-1666-6D6F59C75B0C}"/>
              </a:ext>
            </a:extLst>
          </p:cNvPr>
          <p:cNvSpPr>
            <a:spLocks noGrp="1"/>
          </p:cNvSpPr>
          <p:nvPr>
            <p:ph type="sldNum" sz="quarter" idx="10"/>
          </p:nvPr>
        </p:nvSpPr>
        <p:spPr/>
        <p:txBody>
          <a:bodyPr/>
          <a:lstStyle/>
          <a:p>
            <a:fld id="{A6C719F5-27D9-AE4E-A696-60AA9607DDE4}" type="slidenum">
              <a:rPr lang="en-US" smtClean="0"/>
              <a:pPr/>
              <a:t>5</a:t>
            </a:fld>
            <a:endParaRPr lang="en-US" dirty="0"/>
          </a:p>
        </p:txBody>
      </p:sp>
      <p:pic>
        <p:nvPicPr>
          <p:cNvPr id="9" name="Picture 8">
            <a:extLst>
              <a:ext uri="{FF2B5EF4-FFF2-40B4-BE49-F238E27FC236}">
                <a16:creationId xmlns:a16="http://schemas.microsoft.com/office/drawing/2014/main" id="{F20706A4-13D3-46A3-33D4-942A5D2C58CC}"/>
              </a:ext>
            </a:extLst>
          </p:cNvPr>
          <p:cNvPicPr>
            <a:picLocks noChangeAspect="1"/>
          </p:cNvPicPr>
          <p:nvPr/>
        </p:nvPicPr>
        <p:blipFill>
          <a:blip r:embed="rId2"/>
          <a:stretch>
            <a:fillRect/>
          </a:stretch>
        </p:blipFill>
        <p:spPr>
          <a:xfrm>
            <a:off x="5940152" y="188640"/>
            <a:ext cx="2914848" cy="817880"/>
          </a:xfrm>
          <a:prstGeom prst="rect">
            <a:avLst/>
          </a:prstGeom>
        </p:spPr>
      </p:pic>
    </p:spTree>
    <p:extLst>
      <p:ext uri="{BB962C8B-B14F-4D97-AF65-F5344CB8AC3E}">
        <p14:creationId xmlns:p14="http://schemas.microsoft.com/office/powerpoint/2010/main" val="62173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8FAC44-897F-46DF-38AA-BE4D79E4376A}"/>
              </a:ext>
            </a:extLst>
          </p:cNvPr>
          <p:cNvSpPr>
            <a:spLocks noGrp="1"/>
          </p:cNvSpPr>
          <p:nvPr>
            <p:ph idx="1"/>
          </p:nvPr>
        </p:nvSpPr>
        <p:spPr/>
        <p:txBody>
          <a:bodyPr/>
          <a:lstStyle/>
          <a:p>
            <a:r>
              <a:rPr lang="en-GB" dirty="0"/>
              <a:t>The programme gives schools strong evidence for:</a:t>
            </a:r>
          </a:p>
          <a:p>
            <a:r>
              <a:rPr lang="en-GB" dirty="0"/>
              <a:t>- Benchmark 2: Labour market information</a:t>
            </a:r>
          </a:p>
          <a:p>
            <a:r>
              <a:rPr lang="en-GB" dirty="0"/>
              <a:t>- Benchmark 4: Linking curriculum to careers</a:t>
            </a:r>
          </a:p>
          <a:p>
            <a:r>
              <a:rPr lang="en-GB" dirty="0"/>
              <a:t>- Benchmark 5: Encounters with employers</a:t>
            </a:r>
          </a:p>
          <a:p>
            <a:r>
              <a:rPr lang="en-GB" dirty="0"/>
              <a:t>- Benchmark 6: Experiences of workplaces</a:t>
            </a:r>
          </a:p>
          <a:p>
            <a:r>
              <a:rPr lang="en-GB" dirty="0"/>
              <a:t>- Benchmark 7: Encounters with further &amp; higher education</a:t>
            </a:r>
          </a:p>
          <a:p>
            <a:endParaRPr lang="en-GB" dirty="0"/>
          </a:p>
          <a:p>
            <a:pPr algn="ctr"/>
            <a:r>
              <a:rPr lang="en-GB" b="1" dirty="0"/>
              <a:t>This directly supports Ofsted’s Personal Development &amp; Wellbeing Evaluation</a:t>
            </a:r>
            <a:endParaRPr lang="en-GB" dirty="0"/>
          </a:p>
        </p:txBody>
      </p:sp>
      <p:sp>
        <p:nvSpPr>
          <p:cNvPr id="3" name="Title 2">
            <a:extLst>
              <a:ext uri="{FF2B5EF4-FFF2-40B4-BE49-F238E27FC236}">
                <a16:creationId xmlns:a16="http://schemas.microsoft.com/office/drawing/2014/main" id="{09F438C4-9E1D-B0C0-646B-0A3763D03C61}"/>
              </a:ext>
            </a:extLst>
          </p:cNvPr>
          <p:cNvSpPr>
            <a:spLocks noGrp="1"/>
          </p:cNvSpPr>
          <p:nvPr>
            <p:ph type="title"/>
          </p:nvPr>
        </p:nvSpPr>
        <p:spPr/>
        <p:txBody>
          <a:bodyPr/>
          <a:lstStyle/>
          <a:p>
            <a:r>
              <a:rPr lang="en-GB" dirty="0"/>
              <a:t>Gatsby Benchmarks</a:t>
            </a:r>
            <a:br>
              <a:rPr lang="en-GB" dirty="0"/>
            </a:br>
            <a:endParaRPr lang="en-GB" dirty="0"/>
          </a:p>
        </p:txBody>
      </p:sp>
      <p:sp>
        <p:nvSpPr>
          <p:cNvPr id="4" name="Slide Number Placeholder 3">
            <a:extLst>
              <a:ext uri="{FF2B5EF4-FFF2-40B4-BE49-F238E27FC236}">
                <a16:creationId xmlns:a16="http://schemas.microsoft.com/office/drawing/2014/main" id="{DF259EFB-26CE-2C8C-B69A-5946CB600B4E}"/>
              </a:ext>
            </a:extLst>
          </p:cNvPr>
          <p:cNvSpPr>
            <a:spLocks noGrp="1"/>
          </p:cNvSpPr>
          <p:nvPr>
            <p:ph type="sldNum" sz="quarter" idx="10"/>
          </p:nvPr>
        </p:nvSpPr>
        <p:spPr/>
        <p:txBody>
          <a:bodyPr/>
          <a:lstStyle/>
          <a:p>
            <a:fld id="{A6C719F5-27D9-AE4E-A696-60AA9607DDE4}" type="slidenum">
              <a:rPr lang="en-US" smtClean="0"/>
              <a:pPr/>
              <a:t>6</a:t>
            </a:fld>
            <a:endParaRPr lang="en-US" dirty="0"/>
          </a:p>
        </p:txBody>
      </p:sp>
      <p:pic>
        <p:nvPicPr>
          <p:cNvPr id="5" name="Picture 4">
            <a:extLst>
              <a:ext uri="{FF2B5EF4-FFF2-40B4-BE49-F238E27FC236}">
                <a16:creationId xmlns:a16="http://schemas.microsoft.com/office/drawing/2014/main" id="{6CC5932D-25F9-C2CA-014F-1721FABAD481}"/>
              </a:ext>
            </a:extLst>
          </p:cNvPr>
          <p:cNvPicPr>
            <a:picLocks noChangeAspect="1"/>
          </p:cNvPicPr>
          <p:nvPr/>
        </p:nvPicPr>
        <p:blipFill>
          <a:blip r:embed="rId2"/>
          <a:stretch>
            <a:fillRect/>
          </a:stretch>
        </p:blipFill>
        <p:spPr>
          <a:xfrm>
            <a:off x="3275856" y="152133"/>
            <a:ext cx="1087388" cy="1087388"/>
          </a:xfrm>
          <a:prstGeom prst="rect">
            <a:avLst/>
          </a:prstGeom>
        </p:spPr>
      </p:pic>
    </p:spTree>
    <p:extLst>
      <p:ext uri="{BB962C8B-B14F-4D97-AF65-F5344CB8AC3E}">
        <p14:creationId xmlns:p14="http://schemas.microsoft.com/office/powerpoint/2010/main" val="27892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13767C-CCAE-CF03-38A8-EA0CF3D4F4BF}"/>
              </a:ext>
            </a:extLst>
          </p:cNvPr>
          <p:cNvSpPr>
            <a:spLocks noGrp="1"/>
          </p:cNvSpPr>
          <p:nvPr>
            <p:ph idx="1"/>
          </p:nvPr>
        </p:nvSpPr>
        <p:spPr/>
        <p:txBody>
          <a:bodyPr/>
          <a:lstStyle/>
          <a:p>
            <a:r>
              <a:rPr lang="en-GB" dirty="0"/>
              <a:t>- Clear understanding of One Gloucestershire &amp; local NHS trusts</a:t>
            </a:r>
          </a:p>
          <a:p>
            <a:r>
              <a:rPr lang="en-GB" dirty="0"/>
              <a:t>- Insight into how the Integrated Care System operates</a:t>
            </a:r>
          </a:p>
          <a:p>
            <a:r>
              <a:rPr lang="en-GB" dirty="0"/>
              <a:t>- Stronger UCAS, college &amp; apprenticeship applications</a:t>
            </a:r>
          </a:p>
          <a:p>
            <a:r>
              <a:rPr lang="en-GB" dirty="0"/>
              <a:t>- Informed career decision‑making</a:t>
            </a:r>
          </a:p>
          <a:p>
            <a:r>
              <a:rPr lang="en-GB" dirty="0"/>
              <a:t>- Pathway to face‑to‑face placements</a:t>
            </a:r>
          </a:p>
          <a:p>
            <a:pPr>
              <a:buFontTx/>
              <a:buChar char="-"/>
            </a:pPr>
            <a:r>
              <a:rPr lang="en-GB" dirty="0"/>
              <a:t>25 hours of meaningful work‑related learning</a:t>
            </a:r>
          </a:p>
          <a:p>
            <a:pPr>
              <a:buFontTx/>
              <a:buChar char="-"/>
            </a:pPr>
            <a:r>
              <a:rPr lang="en-GB" dirty="0"/>
              <a:t>Certificate of completion and added to talent pool </a:t>
            </a:r>
          </a:p>
          <a:p>
            <a:endParaRPr lang="en-GB" dirty="0"/>
          </a:p>
          <a:p>
            <a:pPr algn="ctr"/>
            <a:r>
              <a:rPr lang="en-GB" b="1" dirty="0"/>
              <a:t>Students gain real insight, not just theory.</a:t>
            </a:r>
          </a:p>
          <a:p>
            <a:endParaRPr lang="en-GB" dirty="0"/>
          </a:p>
        </p:txBody>
      </p:sp>
      <p:sp>
        <p:nvSpPr>
          <p:cNvPr id="3" name="Title 2">
            <a:extLst>
              <a:ext uri="{FF2B5EF4-FFF2-40B4-BE49-F238E27FC236}">
                <a16:creationId xmlns:a16="http://schemas.microsoft.com/office/drawing/2014/main" id="{CE8B3FEB-5157-45E6-0924-7236A7049B33}"/>
              </a:ext>
            </a:extLst>
          </p:cNvPr>
          <p:cNvSpPr>
            <a:spLocks noGrp="1"/>
          </p:cNvSpPr>
          <p:nvPr>
            <p:ph type="title"/>
          </p:nvPr>
        </p:nvSpPr>
        <p:spPr/>
        <p:txBody>
          <a:bodyPr/>
          <a:lstStyle/>
          <a:p>
            <a:r>
              <a:rPr lang="en-GB" dirty="0"/>
              <a:t>Benefits for Students</a:t>
            </a:r>
            <a:br>
              <a:rPr lang="en-GB" dirty="0"/>
            </a:br>
            <a:endParaRPr lang="en-GB" dirty="0"/>
          </a:p>
        </p:txBody>
      </p:sp>
      <p:sp>
        <p:nvSpPr>
          <p:cNvPr id="4" name="Slide Number Placeholder 3">
            <a:extLst>
              <a:ext uri="{FF2B5EF4-FFF2-40B4-BE49-F238E27FC236}">
                <a16:creationId xmlns:a16="http://schemas.microsoft.com/office/drawing/2014/main" id="{39892CD8-9B4A-987D-47FC-58E4A03097AF}"/>
              </a:ext>
            </a:extLst>
          </p:cNvPr>
          <p:cNvSpPr>
            <a:spLocks noGrp="1"/>
          </p:cNvSpPr>
          <p:nvPr>
            <p:ph type="sldNum" sz="quarter" idx="10"/>
          </p:nvPr>
        </p:nvSpPr>
        <p:spPr/>
        <p:txBody>
          <a:bodyPr/>
          <a:lstStyle/>
          <a:p>
            <a:fld id="{A6C719F5-27D9-AE4E-A696-60AA9607DDE4}" type="slidenum">
              <a:rPr lang="en-US" smtClean="0"/>
              <a:pPr/>
              <a:t>7</a:t>
            </a:fld>
            <a:endParaRPr lang="en-US" dirty="0"/>
          </a:p>
        </p:txBody>
      </p:sp>
    </p:spTree>
    <p:extLst>
      <p:ext uri="{BB962C8B-B14F-4D97-AF65-F5344CB8AC3E}">
        <p14:creationId xmlns:p14="http://schemas.microsoft.com/office/powerpoint/2010/main" val="402436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7903D7-BD3B-04E9-0442-B78BD8FBC3F0}"/>
              </a:ext>
            </a:extLst>
          </p:cNvPr>
          <p:cNvSpPr>
            <a:spLocks noGrp="1"/>
          </p:cNvSpPr>
          <p:nvPr>
            <p:ph idx="1"/>
          </p:nvPr>
        </p:nvSpPr>
        <p:spPr>
          <a:xfrm>
            <a:off x="107504" y="1138273"/>
            <a:ext cx="8856984" cy="4752528"/>
          </a:xfrm>
        </p:spPr>
        <p:txBody>
          <a:bodyPr>
            <a:normAutofit/>
          </a:bodyPr>
          <a:lstStyle/>
          <a:p>
            <a:r>
              <a:rPr lang="en-GB" dirty="0"/>
              <a:t>- Enhances curriculum delivery without adding workload</a:t>
            </a:r>
          </a:p>
          <a:p>
            <a:r>
              <a:rPr lang="en-GB" dirty="0"/>
              <a:t>- Provides high‑quality careers evidence</a:t>
            </a:r>
          </a:p>
          <a:p>
            <a:r>
              <a:rPr lang="en-GB" dirty="0"/>
              <a:t>- Supports Ofsted Personal Development</a:t>
            </a:r>
          </a:p>
          <a:p>
            <a:r>
              <a:rPr lang="en-GB" dirty="0"/>
              <a:t>- Offers a consistent, scalable work‑experience solution</a:t>
            </a:r>
          </a:p>
          <a:p>
            <a:r>
              <a:rPr lang="en-GB" dirty="0"/>
              <a:t>- Gives students access to NHS &amp; Social Care expertise and local pathways</a:t>
            </a:r>
          </a:p>
          <a:p>
            <a:endParaRPr lang="en-GB" dirty="0"/>
          </a:p>
          <a:p>
            <a:pPr algn="ctr"/>
            <a:r>
              <a:rPr lang="en-GB" b="1" dirty="0"/>
              <a:t>A ready‑made, high‑value resource that strengthens your school’s offer.</a:t>
            </a:r>
          </a:p>
          <a:p>
            <a:endParaRPr lang="en-GB" dirty="0"/>
          </a:p>
          <a:p>
            <a:endParaRPr lang="en-GB" dirty="0"/>
          </a:p>
        </p:txBody>
      </p:sp>
      <p:sp>
        <p:nvSpPr>
          <p:cNvPr id="3" name="Title 2">
            <a:extLst>
              <a:ext uri="{FF2B5EF4-FFF2-40B4-BE49-F238E27FC236}">
                <a16:creationId xmlns:a16="http://schemas.microsoft.com/office/drawing/2014/main" id="{282E8244-921B-BEFC-D614-08C7EF944983}"/>
              </a:ext>
            </a:extLst>
          </p:cNvPr>
          <p:cNvSpPr>
            <a:spLocks noGrp="1"/>
          </p:cNvSpPr>
          <p:nvPr>
            <p:ph type="title"/>
          </p:nvPr>
        </p:nvSpPr>
        <p:spPr/>
        <p:txBody>
          <a:bodyPr/>
          <a:lstStyle/>
          <a:p>
            <a:r>
              <a:rPr lang="en-GB" dirty="0"/>
              <a:t>Benefits to Schools</a:t>
            </a:r>
            <a:br>
              <a:rPr lang="en-GB" dirty="0"/>
            </a:br>
            <a:endParaRPr lang="en-GB" dirty="0"/>
          </a:p>
        </p:txBody>
      </p:sp>
      <p:sp>
        <p:nvSpPr>
          <p:cNvPr id="4" name="Slide Number Placeholder 3">
            <a:extLst>
              <a:ext uri="{FF2B5EF4-FFF2-40B4-BE49-F238E27FC236}">
                <a16:creationId xmlns:a16="http://schemas.microsoft.com/office/drawing/2014/main" id="{EFABEEE3-7E30-E3A7-308B-7BA1A9C75E60}"/>
              </a:ext>
            </a:extLst>
          </p:cNvPr>
          <p:cNvSpPr>
            <a:spLocks noGrp="1"/>
          </p:cNvSpPr>
          <p:nvPr>
            <p:ph type="sldNum" sz="quarter" idx="10"/>
          </p:nvPr>
        </p:nvSpPr>
        <p:spPr/>
        <p:txBody>
          <a:bodyPr/>
          <a:lstStyle/>
          <a:p>
            <a:fld id="{A6C719F5-27D9-AE4E-A696-60AA9607DDE4}" type="slidenum">
              <a:rPr lang="en-US" smtClean="0"/>
              <a:pPr/>
              <a:t>8</a:t>
            </a:fld>
            <a:endParaRPr lang="en-US" dirty="0"/>
          </a:p>
        </p:txBody>
      </p:sp>
    </p:spTree>
    <p:extLst>
      <p:ext uri="{BB962C8B-B14F-4D97-AF65-F5344CB8AC3E}">
        <p14:creationId xmlns:p14="http://schemas.microsoft.com/office/powerpoint/2010/main" val="17834938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6c0c9c6-7a63-4a12-8bf9-ac64b6da0b0a" xsi:nil="true"/>
    <lcf76f155ced4ddcb4097134ff3c332f xmlns="9c57ed08-72bb-4795-8613-1e7916fa3a5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A9328D6F086B43892924ECED4AD8D2" ma:contentTypeVersion="32" ma:contentTypeDescription="Create a new document." ma:contentTypeScope="" ma:versionID="a68e566b6fd93f0f4b502d9705fdbd3b">
  <xsd:schema xmlns:xsd="http://www.w3.org/2001/XMLSchema" xmlns:xs="http://www.w3.org/2001/XMLSchema" xmlns:p="http://schemas.microsoft.com/office/2006/metadata/properties" xmlns:ns2="9c57ed08-72bb-4795-8613-1e7916fa3a51" xmlns:ns3="76c0c9c6-7a63-4a12-8bf9-ac64b6da0b0a" targetNamespace="http://schemas.microsoft.com/office/2006/metadata/properties" ma:root="true" ma:fieldsID="ecf4ec9df7dd74b8e0d429b044556ade" ns2:_="" ns3:_="">
    <xsd:import namespace="9c57ed08-72bb-4795-8613-1e7916fa3a51"/>
    <xsd:import namespace="76c0c9c6-7a63-4a12-8bf9-ac64b6da0b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57ed08-72bb-4795-8613-1e7916fa3a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7" nillable="true" ma:displayName="Image Tags_0" ma:hidden="true" ma:internalName="lcf76f155ced4ddcb4097134ff3c332f">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c0c9c6-7a63-4a12-8bf9-ac64b6da0b0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8fbb5d4-d919-48b2-a080-5b1984a0248a}" ma:internalName="TaxCatchAll" ma:showField="CatchAllData" ma:web="76c0c9c6-7a63-4a12-8bf9-ac64b6da0b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E4DDF3-0E7D-4E0C-A1D6-399EC01EBBBC}">
  <ds:schemaRefs>
    <ds:schemaRef ds:uri="http://schemas.microsoft.com/office/2006/metadata/properties"/>
    <ds:schemaRef ds:uri="http://schemas.microsoft.com/office/infopath/2007/PartnerControls"/>
    <ds:schemaRef ds:uri="76c0c9c6-7a63-4a12-8bf9-ac64b6da0b0a"/>
    <ds:schemaRef ds:uri="9c57ed08-72bb-4795-8613-1e7916fa3a51"/>
  </ds:schemaRefs>
</ds:datastoreItem>
</file>

<file path=customXml/itemProps2.xml><?xml version="1.0" encoding="utf-8"?>
<ds:datastoreItem xmlns:ds="http://schemas.openxmlformats.org/officeDocument/2006/customXml" ds:itemID="{9791A0B6-92CA-4B87-88A0-7E117A7B3675}">
  <ds:schemaRefs>
    <ds:schemaRef ds:uri="http://schemas.microsoft.com/sharepoint/v3/contenttype/forms"/>
  </ds:schemaRefs>
</ds:datastoreItem>
</file>

<file path=customXml/itemProps3.xml><?xml version="1.0" encoding="utf-8"?>
<ds:datastoreItem xmlns:ds="http://schemas.openxmlformats.org/officeDocument/2006/customXml" ds:itemID="{31BC97DE-F599-4ED0-A762-391B79679D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57ed08-72bb-4795-8613-1e7916fa3a51"/>
    <ds:schemaRef ds:uri="76c0c9c6-7a63-4a12-8bf9-ac64b6da0b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OneGlos</Template>
  <TotalTime>2590</TotalTime>
  <Words>1049</Words>
  <Application>Microsoft Office PowerPoint</Application>
  <PresentationFormat>On-screen Show (4:3)</PresentationFormat>
  <Paragraphs>110</Paragraphs>
  <Slides>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1_Office Theme</vt:lpstr>
      <vt:lpstr>Virtual Work Experience: Strengthening Curriculum, Careers &amp; Confidence </vt:lpstr>
      <vt:lpstr>Why we designed this Programme</vt:lpstr>
      <vt:lpstr>PowerPoint Presentation</vt:lpstr>
      <vt:lpstr>How the Virtual Work Experience Programme Supports KS4 Health &amp; Social Care</vt:lpstr>
      <vt:lpstr>Cross‑Curricular Links </vt:lpstr>
      <vt:lpstr>Skills Development (Universal Skills Framework) </vt:lpstr>
      <vt:lpstr>Gatsby Benchmarks </vt:lpstr>
      <vt:lpstr>Benefits for Students </vt:lpstr>
      <vt:lpstr>Benefits to Schools </vt:lpstr>
    </vt:vector>
  </TitlesOfParts>
  <Company>Gloucestershire NHS Trusts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Jiaming Green</dc:creator>
  <cp:lastModifiedBy>LUKINS, Vicky</cp:lastModifiedBy>
  <cp:revision>133</cp:revision>
  <cp:lastPrinted>2018-10-18T14:27:17Z</cp:lastPrinted>
  <dcterms:created xsi:type="dcterms:W3CDTF">2021-07-23T13:18:30Z</dcterms:created>
  <dcterms:modified xsi:type="dcterms:W3CDTF">2026-01-21T21:53:47Z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0x010100CFA9328D6F086B43892924ECED4AD8D2</vt:lpwstr>
  </property>
  <property fmtid="{D5CDD505-2E9C-101B-9397-08002B2CF9AE}" pid="3" name="MSIP_Label_7d404578-2d81-4a23-86f9-58870b7211f0_Enabled">
    <vt:lpwstr>true</vt:lpwstr>
  </property>
  <property fmtid="{D5CDD505-2E9C-101B-9397-08002B2CF9AE}" pid="4" name="MSIP_Label_7d404578-2d81-4a23-86f9-58870b7211f0_SetDate">
    <vt:lpwstr>2026-01-21T21:53:40Z</vt:lpwstr>
  </property>
  <property fmtid="{D5CDD505-2E9C-101B-9397-08002B2CF9AE}" pid="5" name="MSIP_Label_7d404578-2d81-4a23-86f9-58870b7211f0_Method">
    <vt:lpwstr>Standard</vt:lpwstr>
  </property>
  <property fmtid="{D5CDD505-2E9C-101B-9397-08002B2CF9AE}" pid="6" name="MSIP_Label_7d404578-2d81-4a23-86f9-58870b7211f0_Name">
    <vt:lpwstr>Official - Contains Personal Data</vt:lpwstr>
  </property>
  <property fmtid="{D5CDD505-2E9C-101B-9397-08002B2CF9AE}" pid="7" name="MSIP_Label_7d404578-2d81-4a23-86f9-58870b7211f0_SiteId">
    <vt:lpwstr>5faec754-64e3-4014-9bcc-e72fc73ba312</vt:lpwstr>
  </property>
  <property fmtid="{D5CDD505-2E9C-101B-9397-08002B2CF9AE}" pid="8" name="MSIP_Label_7d404578-2d81-4a23-86f9-58870b7211f0_ActionId">
    <vt:lpwstr>10662f4c-e332-4577-91f1-6784256df11d</vt:lpwstr>
  </property>
  <property fmtid="{D5CDD505-2E9C-101B-9397-08002B2CF9AE}" pid="9" name="MSIP_Label_7d404578-2d81-4a23-86f9-58870b7211f0_ContentBits">
    <vt:lpwstr>0</vt:lpwstr>
  </property>
  <property fmtid="{D5CDD505-2E9C-101B-9397-08002B2CF9AE}" pid="10" name="MSIP_Label_7d404578-2d81-4a23-86f9-58870b7211f0_Tag">
    <vt:lpwstr>10, 1, 2, 1</vt:lpwstr>
  </property>
</Properties>
</file>