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94" r:id="rId4"/>
    <p:sldMasterId id="2147484254" r:id="rId5"/>
    <p:sldMasterId id="2147484403" r:id="rId6"/>
    <p:sldMasterId id="2147483660" r:id="rId7"/>
    <p:sldMasterId id="2147484609" r:id="rId8"/>
  </p:sldMasterIdLst>
  <p:notesMasterIdLst>
    <p:notesMasterId r:id="rId59"/>
  </p:notesMasterIdLst>
  <p:handoutMasterIdLst>
    <p:handoutMasterId r:id="rId60"/>
  </p:handoutMasterIdLst>
  <p:sldIdLst>
    <p:sldId id="2147471380" r:id="rId9"/>
    <p:sldId id="2147476067" r:id="rId10"/>
    <p:sldId id="2147471381" r:id="rId11"/>
    <p:sldId id="3927" r:id="rId12"/>
    <p:sldId id="3973" r:id="rId13"/>
    <p:sldId id="4194" r:id="rId14"/>
    <p:sldId id="4020" r:id="rId15"/>
    <p:sldId id="2147471378" r:id="rId16"/>
    <p:sldId id="2147471383" r:id="rId17"/>
    <p:sldId id="2147476050" r:id="rId18"/>
    <p:sldId id="4128" r:id="rId19"/>
    <p:sldId id="4124" r:id="rId20"/>
    <p:sldId id="4123" r:id="rId21"/>
    <p:sldId id="2147476068" r:id="rId22"/>
    <p:sldId id="4197" r:id="rId23"/>
    <p:sldId id="3604" r:id="rId24"/>
    <p:sldId id="4114" r:id="rId25"/>
    <p:sldId id="4120" r:id="rId26"/>
    <p:sldId id="4006" r:id="rId27"/>
    <p:sldId id="2147476062" r:id="rId28"/>
    <p:sldId id="2147476063" r:id="rId29"/>
    <p:sldId id="2147476064" r:id="rId30"/>
    <p:sldId id="2147476047" r:id="rId31"/>
    <p:sldId id="2147476051" r:id="rId32"/>
    <p:sldId id="3926" r:id="rId33"/>
    <p:sldId id="2147476054" r:id="rId34"/>
    <p:sldId id="2147476055" r:id="rId35"/>
    <p:sldId id="2147476056" r:id="rId36"/>
    <p:sldId id="2147476057" r:id="rId37"/>
    <p:sldId id="2837" r:id="rId38"/>
    <p:sldId id="2908" r:id="rId39"/>
    <p:sldId id="2910" r:id="rId40"/>
    <p:sldId id="2147476021" r:id="rId41"/>
    <p:sldId id="2147476150" r:id="rId42"/>
    <p:sldId id="2147476139" r:id="rId43"/>
    <p:sldId id="2147476069" r:id="rId44"/>
    <p:sldId id="2147476058" r:id="rId45"/>
    <p:sldId id="3495" r:id="rId46"/>
    <p:sldId id="2147476049" r:id="rId47"/>
    <p:sldId id="2147471386" r:id="rId48"/>
    <p:sldId id="2147476060" r:id="rId49"/>
    <p:sldId id="2147471382" r:id="rId50"/>
    <p:sldId id="2147476066" r:id="rId51"/>
    <p:sldId id="2147471407" r:id="rId52"/>
    <p:sldId id="2147471403" r:id="rId53"/>
    <p:sldId id="2147471404" r:id="rId54"/>
    <p:sldId id="268" r:id="rId55"/>
    <p:sldId id="2147471394" r:id="rId56"/>
    <p:sldId id="2147471393" r:id="rId57"/>
    <p:sldId id="2147476061" r:id="rId58"/>
  </p:sldIdLst>
  <p:sldSz cx="12192000" cy="6858000"/>
  <p:notesSz cx="6880225" cy="9661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211" userDrawn="1">
          <p15:clr>
            <a:srgbClr val="A4A3A4"/>
          </p15:clr>
        </p15:guide>
        <p15:guide id="3" pos="1391" userDrawn="1">
          <p15:clr>
            <a:srgbClr val="A4A3A4"/>
          </p15:clr>
        </p15:guide>
        <p15:guide id="4" pos="2706" userDrawn="1">
          <p15:clr>
            <a:srgbClr val="A4A3A4"/>
          </p15:clr>
        </p15:guide>
        <p15:guide id="5" pos="3840" userDrawn="1">
          <p15:clr>
            <a:srgbClr val="A4A3A4"/>
          </p15:clr>
        </p15:guide>
        <p15:guide id="6" pos="5042" userDrawn="1">
          <p15:clr>
            <a:srgbClr val="A4A3A4"/>
          </p15:clr>
        </p15:guide>
        <p15:guide id="7" pos="7446" userDrawn="1">
          <p15:clr>
            <a:srgbClr val="A4A3A4"/>
          </p15:clr>
        </p15:guide>
        <p15:guide id="8" orient="horz" pos="4110" userDrawn="1">
          <p15:clr>
            <a:srgbClr val="A4A3A4"/>
          </p15:clr>
        </p15:guide>
        <p15:guide id="9" pos="62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9"/>
    <a:srgbClr val="FFFC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86" autoAdjust="0"/>
  </p:normalViewPr>
  <p:slideViewPr>
    <p:cSldViewPr snapToGrid="0">
      <p:cViewPr varScale="1">
        <p:scale>
          <a:sx n="41" d="100"/>
          <a:sy n="41" d="100"/>
        </p:scale>
        <p:origin x="1604" y="28"/>
      </p:cViewPr>
      <p:guideLst>
        <p:guide orient="horz" pos="187"/>
        <p:guide pos="211"/>
        <p:guide pos="1391"/>
        <p:guide pos="2706"/>
        <p:guide pos="3840"/>
        <p:guide pos="5042"/>
        <p:guide pos="7446"/>
        <p:guide orient="horz" pos="4110"/>
        <p:guide pos="624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INS, Vicky" userId="ca71ca1c-62d9-4e20-8a8b-fa47bb7fc503" providerId="ADAL" clId="{AC6D76A4-5083-4ACE-AC09-12E216308776}"/>
    <pc:docChg chg="mod">
      <pc:chgData name="LUKINS, Vicky" userId="ca71ca1c-62d9-4e20-8a8b-fa47bb7fc503" providerId="ADAL" clId="{AC6D76A4-5083-4ACE-AC09-12E216308776}" dt="2026-01-21T22:02:40.567"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Pt>
            <c:idx val="0"/>
            <c:bubble3D val="0"/>
            <c:spPr>
              <a:solidFill>
                <a:srgbClr val="00A8A8"/>
              </a:solidFill>
              <a:ln w="19050">
                <a:solidFill>
                  <a:schemeClr val="lt1"/>
                </a:solidFill>
              </a:ln>
              <a:effectLst/>
            </c:spPr>
            <c:extLst>
              <c:ext xmlns:c16="http://schemas.microsoft.com/office/drawing/2014/chart" uri="{C3380CC4-5D6E-409C-BE32-E72D297353CC}">
                <c16:uniqueId val="{00000001-95E4-49CD-859A-5D95992FB455}"/>
              </c:ext>
            </c:extLst>
          </c:dPt>
          <c:dPt>
            <c:idx val="1"/>
            <c:bubble3D val="0"/>
            <c:spPr>
              <a:solidFill>
                <a:srgbClr val="95CBCB"/>
              </a:solidFill>
              <a:ln w="19050">
                <a:solidFill>
                  <a:schemeClr val="lt1"/>
                </a:solidFill>
              </a:ln>
              <a:effectLst/>
            </c:spPr>
            <c:extLst>
              <c:ext xmlns:c16="http://schemas.microsoft.com/office/drawing/2014/chart" uri="{C3380CC4-5D6E-409C-BE32-E72D297353CC}">
                <c16:uniqueId val="{00000003-95E4-49CD-859A-5D95992FB455}"/>
              </c:ext>
            </c:extLst>
          </c:dPt>
          <c:dLbls>
            <c:dLbl>
              <c:idx val="0"/>
              <c:tx>
                <c:rich>
                  <a:bodyPr/>
                  <a:lstStyle/>
                  <a:p>
                    <a:r>
                      <a:rPr lang="en-US" dirty="0"/>
                      <a:t>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5E4-49CD-859A-5D95992FB455}"/>
                </c:ext>
              </c:extLst>
            </c:dLbl>
            <c:dLbl>
              <c:idx val="1"/>
              <c:tx>
                <c:rich>
                  <a:bodyPr/>
                  <a:lstStyle/>
                  <a:p>
                    <a:r>
                      <a:rPr lang="en-US" dirty="0"/>
                      <a:t>31%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5E4-49CD-859A-5D95992FB455}"/>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Sheet1!$A$7:$A$8</c:f>
              <c:strCache>
                <c:ptCount val="2"/>
                <c:pt idx="0">
                  <c:v>large and medium</c:v>
                </c:pt>
                <c:pt idx="1">
                  <c:v>small and micro</c:v>
                </c:pt>
              </c:strCache>
            </c:strRef>
          </c:cat>
          <c:val>
            <c:numRef>
              <c:f>Sheet1!$B$7:$B$8</c:f>
              <c:numCache>
                <c:formatCode>0%</c:formatCode>
                <c:ptCount val="2"/>
                <c:pt idx="0">
                  <c:v>0.67</c:v>
                </c:pt>
                <c:pt idx="1">
                  <c:v>0.33</c:v>
                </c:pt>
              </c:numCache>
            </c:numRef>
          </c:val>
          <c:extLst>
            <c:ext xmlns:c16="http://schemas.microsoft.com/office/drawing/2014/chart" uri="{C3380CC4-5D6E-409C-BE32-E72D297353CC}">
              <c16:uniqueId val="{00000004-95E4-49CD-859A-5D95992FB45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hyperlink" Target="https://resources.careersandenterprise.co.uk/resources/understanding-how-embed-careers-curriculum" TargetMode="External"/><Relationship Id="rId13" Type="http://schemas.openxmlformats.org/officeDocument/2006/relationships/hyperlink" Target="https://resources.careersandenterprise.co.uk/resources/benchmark-1-suggested-universal-career-related-learning-outcomes" TargetMode="External"/><Relationship Id="rId3" Type="http://schemas.openxmlformats.org/officeDocument/2006/relationships/hyperlink" Target="https://resources.careersandenterprise.co.uk/updated-gatsby-benchmark-toolkits" TargetMode="External"/><Relationship Id="rId7" Type="http://schemas.openxmlformats.org/officeDocument/2006/relationships/hyperlink" Target="https://resources.careersandenterprise.co.uk/resources/understanding-how-effectively-evaluate-your-careers-provision" TargetMode="External"/><Relationship Id="rId12" Type="http://schemas.openxmlformats.org/officeDocument/2006/relationships/hyperlink" Target="https://resources.careersandenterprise.co.uk/resources/careers-education-guide-secondary-and-special-school-governors" TargetMode="External"/><Relationship Id="rId2" Type="http://schemas.openxmlformats.org/officeDocument/2006/relationships/hyperlink" Target="https://resources.careersandenterprise.co.uk/resources/compass-evaluation" TargetMode="External"/><Relationship Id="rId1" Type="http://schemas.openxmlformats.org/officeDocument/2006/relationships/hyperlink" Target="https://resources.careersandenterprise.co.uk/my-learning-my-future" TargetMode="External"/><Relationship Id="rId6" Type="http://schemas.openxmlformats.org/officeDocument/2006/relationships/hyperlink" Target="https://resources.careersandenterprise.co.uk/resources/understanding-how-develop-progressive-and-responsive-careers-provision-careers-learning" TargetMode="External"/><Relationship Id="rId11" Type="http://schemas.openxmlformats.org/officeDocument/2006/relationships/hyperlink" Target="https://resources.careersandenterprise.co.uk/resources/careers-statutory-guidance-glance-guides-school-college-and-itp-leaders" TargetMode="External"/><Relationship Id="rId5" Type="http://schemas.openxmlformats.org/officeDocument/2006/relationships/hyperlink" Target="https://resources.careersandenterprise.co.uk/resources/understanding-how-create-strategic-careers-plan" TargetMode="External"/><Relationship Id="rId15" Type="http://schemas.openxmlformats.org/officeDocument/2006/relationships/hyperlink" Target="https://resources.careersandenterprise.co.uk/resources/ofsted-education-inspection-framework-guide" TargetMode="External"/><Relationship Id="rId10" Type="http://schemas.openxmlformats.org/officeDocument/2006/relationships/hyperlink" Target="https://resources.careersandenterprise.co.uk/understanding-how-embed-progressive-encounters-further-and-higher-education" TargetMode="External"/><Relationship Id="rId4" Type="http://schemas.openxmlformats.org/officeDocument/2006/relationships/hyperlink" Target="https://resources.careersandenterprise.co.uk/resources/careers-leader-roadmap" TargetMode="External"/><Relationship Id="rId9" Type="http://schemas.openxmlformats.org/officeDocument/2006/relationships/hyperlink" Target="https://resources.careersandenterprise.co.uk/understanding-how-embed-progressive-employer-encounters-and-work-experiences" TargetMode="External"/><Relationship Id="rId14" Type="http://schemas.openxmlformats.org/officeDocument/2006/relationships/hyperlink" Target="https://resources.careersandenterprise.co.uk/resources/guide-education-leaders-schools-and-colleges"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s://resources.careersandenterprise.co.uk/resources/understanding-how-embed-careers-curriculum" TargetMode="External"/><Relationship Id="rId13" Type="http://schemas.openxmlformats.org/officeDocument/2006/relationships/hyperlink" Target="https://resources.careersandenterprise.co.uk/understanding-how-embed-progressive-encounters-further-and-higher-education" TargetMode="External"/><Relationship Id="rId3" Type="http://schemas.openxmlformats.org/officeDocument/2006/relationships/hyperlink" Target="https://resources.careersandenterprise.co.uk/updated-gatsby-benchmark-toolkits" TargetMode="External"/><Relationship Id="rId7" Type="http://schemas.openxmlformats.org/officeDocument/2006/relationships/hyperlink" Target="https://resources.careersandenterprise.co.uk/resources/understanding-how-effectively-evaluate-your-careers-provision" TargetMode="External"/><Relationship Id="rId12" Type="http://schemas.openxmlformats.org/officeDocument/2006/relationships/hyperlink" Target="https://resources.careersandenterprise.co.uk/resources/benchmark-1-suggested-universal-career-related-learning-outcomes" TargetMode="External"/><Relationship Id="rId2" Type="http://schemas.openxmlformats.org/officeDocument/2006/relationships/hyperlink" Target="https://resources.careersandenterprise.co.uk/resources/compass-evaluation" TargetMode="External"/><Relationship Id="rId1" Type="http://schemas.openxmlformats.org/officeDocument/2006/relationships/hyperlink" Target="https://resources.careersandenterprise.co.uk/my-learning-my-future" TargetMode="External"/><Relationship Id="rId6" Type="http://schemas.openxmlformats.org/officeDocument/2006/relationships/hyperlink" Target="https://resources.careersandenterprise.co.uk/resources/understanding-how-develop-progressive-and-responsive-careers-provision-careers-learning" TargetMode="External"/><Relationship Id="rId11" Type="http://schemas.openxmlformats.org/officeDocument/2006/relationships/hyperlink" Target="https://resources.careersandenterprise.co.uk/resources/guide-education-leaders-schools-and-colleges" TargetMode="External"/><Relationship Id="rId5" Type="http://schemas.openxmlformats.org/officeDocument/2006/relationships/hyperlink" Target="https://resources.careersandenterprise.co.uk/resources/understanding-how-create-strategic-careers-plan" TargetMode="External"/><Relationship Id="rId15" Type="http://schemas.openxmlformats.org/officeDocument/2006/relationships/hyperlink" Target="https://resources.careersandenterprise.co.uk/resources/ofsted-education-inspection-framework-guide" TargetMode="External"/><Relationship Id="rId10" Type="http://schemas.openxmlformats.org/officeDocument/2006/relationships/hyperlink" Target="https://resources.careersandenterprise.co.uk/resources/careers-education-guide-secondary-and-special-school-governors" TargetMode="External"/><Relationship Id="rId4" Type="http://schemas.openxmlformats.org/officeDocument/2006/relationships/hyperlink" Target="https://resources.careersandenterprise.co.uk/resources/careers-leader-roadmap" TargetMode="External"/><Relationship Id="rId9" Type="http://schemas.openxmlformats.org/officeDocument/2006/relationships/hyperlink" Target="https://resources.careersandenterprise.co.uk/understanding-how-embed-progressive-employer-encounters-and-work-experiences" TargetMode="External"/><Relationship Id="rId14" Type="http://schemas.openxmlformats.org/officeDocument/2006/relationships/hyperlink" Target="https://resources.careersandenterprise.co.uk/resources/careers-statutory-guidance-glance-guides-school-college-and-itp-leader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FDF33-3E07-462A-B7BC-D2AE672E456D}"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GB"/>
        </a:p>
      </dgm:t>
    </dgm:pt>
    <dgm:pt modelId="{E25405BD-CECC-45F1-A8A0-45912536CE86}">
      <dgm:prSet phldrT="[Text]" custT="1"/>
      <dgm:spPr>
        <a:solidFill>
          <a:schemeClr val="accent5"/>
        </a:solidFill>
        <a:ln w="76200">
          <a:solidFill>
            <a:schemeClr val="bg1"/>
          </a:solidFill>
        </a:ln>
      </dgm:spPr>
      <dgm:t>
        <a:bodyPr anchor="b"/>
        <a:lstStyle/>
        <a:p>
          <a:r>
            <a:rPr lang="en-GB" sz="2400">
              <a:solidFill>
                <a:schemeClr val="bg1"/>
              </a:solidFill>
            </a:rPr>
            <a:t> </a:t>
          </a:r>
          <a:endParaRPr lang="en-GB" sz="2800">
            <a:solidFill>
              <a:schemeClr val="bg1"/>
            </a:solidFill>
          </a:endParaRPr>
        </a:p>
      </dgm:t>
    </dgm:pt>
    <dgm:pt modelId="{EE3D23F3-B3F6-4974-B089-02C86AC40C6F}" type="sibTrans" cxnId="{4B0B6430-2BB7-41EA-A917-AB937AA75720}">
      <dgm:prSet/>
      <dgm:spPr/>
      <dgm:t>
        <a:bodyPr/>
        <a:lstStyle/>
        <a:p>
          <a:endParaRPr lang="en-GB"/>
        </a:p>
      </dgm:t>
    </dgm:pt>
    <dgm:pt modelId="{FF1FA81D-B4CA-46BE-8095-78BC2722F54B}" type="parTrans" cxnId="{4B0B6430-2BB7-41EA-A917-AB937AA75720}">
      <dgm:prSet/>
      <dgm:spPr/>
      <dgm:t>
        <a:bodyPr/>
        <a:lstStyle/>
        <a:p>
          <a:endParaRPr lang="en-GB"/>
        </a:p>
      </dgm:t>
    </dgm:pt>
    <dgm:pt modelId="{FD2F2914-EFCB-4EA8-A32B-E10DF8A22FC6}">
      <dgm:prSet phldrT="[Text]" custT="1"/>
      <dgm:spPr>
        <a:solidFill>
          <a:schemeClr val="accent4"/>
        </a:solidFill>
        <a:ln w="76200">
          <a:solidFill>
            <a:schemeClr val="bg1"/>
          </a:solidFill>
        </a:ln>
      </dgm:spPr>
      <dgm:t>
        <a:bodyPr anchor="ctr"/>
        <a:lstStyle/>
        <a:p>
          <a:r>
            <a:rPr lang="en-GB" sz="2400">
              <a:solidFill>
                <a:schemeClr val="bg1"/>
              </a:solidFill>
            </a:rPr>
            <a:t> </a:t>
          </a:r>
        </a:p>
      </dgm:t>
    </dgm:pt>
    <dgm:pt modelId="{BB873523-5474-4958-A13D-6DFF90D1711E}" type="sibTrans" cxnId="{0C0D0B81-C504-44A2-B106-DAA7B4E8F29E}">
      <dgm:prSet/>
      <dgm:spPr/>
      <dgm:t>
        <a:bodyPr/>
        <a:lstStyle/>
        <a:p>
          <a:endParaRPr lang="en-GB"/>
        </a:p>
      </dgm:t>
    </dgm:pt>
    <dgm:pt modelId="{CAF5F322-2324-44CA-8CC7-68509BB337D4}" type="parTrans" cxnId="{0C0D0B81-C504-44A2-B106-DAA7B4E8F29E}">
      <dgm:prSet/>
      <dgm:spPr/>
      <dgm:t>
        <a:bodyPr/>
        <a:lstStyle/>
        <a:p>
          <a:endParaRPr lang="en-GB"/>
        </a:p>
      </dgm:t>
    </dgm:pt>
    <dgm:pt modelId="{60B6FF6D-FB30-4A88-B5F6-02C995DD8E99}">
      <dgm:prSet phldrT="[Text]" custT="1"/>
      <dgm:spPr>
        <a:solidFill>
          <a:schemeClr val="accent6"/>
        </a:solidFill>
        <a:ln w="76200">
          <a:solidFill>
            <a:schemeClr val="bg1"/>
          </a:solidFill>
        </a:ln>
      </dgm:spPr>
      <dgm:t>
        <a:bodyPr anchor="ctr"/>
        <a:lstStyle/>
        <a:p>
          <a:r>
            <a:rPr lang="en-GB" sz="2400">
              <a:solidFill>
                <a:schemeClr val="bg1"/>
              </a:solidFill>
            </a:rPr>
            <a:t> </a:t>
          </a:r>
        </a:p>
      </dgm:t>
    </dgm:pt>
    <dgm:pt modelId="{C82842D1-7E6B-43D7-9577-1F9B1174A8A6}" type="sibTrans" cxnId="{9F05509C-CFE2-4081-8400-F829ECBD875E}">
      <dgm:prSet/>
      <dgm:spPr/>
      <dgm:t>
        <a:bodyPr/>
        <a:lstStyle/>
        <a:p>
          <a:endParaRPr lang="en-GB"/>
        </a:p>
      </dgm:t>
    </dgm:pt>
    <dgm:pt modelId="{7BA1F0CA-9811-4C73-B289-C423282E93DC}" type="parTrans" cxnId="{9F05509C-CFE2-4081-8400-F829ECBD875E}">
      <dgm:prSet/>
      <dgm:spPr/>
      <dgm:t>
        <a:bodyPr/>
        <a:lstStyle/>
        <a:p>
          <a:endParaRPr lang="en-GB"/>
        </a:p>
      </dgm:t>
    </dgm:pt>
    <dgm:pt modelId="{9D14C577-6A1A-48A1-B361-6999E4351537}" type="pres">
      <dgm:prSet presAssocID="{F8FFDF33-3E07-462A-B7BC-D2AE672E456D}" presName="Name0" presStyleCnt="0">
        <dgm:presLayoutVars>
          <dgm:dir/>
          <dgm:animLvl val="lvl"/>
          <dgm:resizeHandles val="exact"/>
        </dgm:presLayoutVars>
      </dgm:prSet>
      <dgm:spPr/>
    </dgm:pt>
    <dgm:pt modelId="{6003B9A6-A855-4857-B308-B9C3CE5597E2}" type="pres">
      <dgm:prSet presAssocID="{E25405BD-CECC-45F1-A8A0-45912536CE86}" presName="Name8" presStyleCnt="0"/>
      <dgm:spPr/>
    </dgm:pt>
    <dgm:pt modelId="{2C9971A9-9CF0-4271-8D53-F49110C5151E}" type="pres">
      <dgm:prSet presAssocID="{E25405BD-CECC-45F1-A8A0-45912536CE86}" presName="level" presStyleLbl="node1" presStyleIdx="0" presStyleCnt="3">
        <dgm:presLayoutVars>
          <dgm:chMax val="1"/>
          <dgm:bulletEnabled val="1"/>
        </dgm:presLayoutVars>
      </dgm:prSet>
      <dgm:spPr/>
    </dgm:pt>
    <dgm:pt modelId="{D11A50A1-B6FF-475D-9268-5622DABBEC96}" type="pres">
      <dgm:prSet presAssocID="{E25405BD-CECC-45F1-A8A0-45912536CE86}" presName="levelTx" presStyleLbl="revTx" presStyleIdx="0" presStyleCnt="0">
        <dgm:presLayoutVars>
          <dgm:chMax val="1"/>
          <dgm:bulletEnabled val="1"/>
        </dgm:presLayoutVars>
      </dgm:prSet>
      <dgm:spPr/>
    </dgm:pt>
    <dgm:pt modelId="{CD9FBD19-D331-4BCB-9DA0-C95C5B01359B}" type="pres">
      <dgm:prSet presAssocID="{FD2F2914-EFCB-4EA8-A32B-E10DF8A22FC6}" presName="Name8" presStyleCnt="0"/>
      <dgm:spPr/>
    </dgm:pt>
    <dgm:pt modelId="{6AB44417-3817-4A14-B293-F6ED01A0339F}" type="pres">
      <dgm:prSet presAssocID="{FD2F2914-EFCB-4EA8-A32B-E10DF8A22FC6}" presName="level" presStyleLbl="node1" presStyleIdx="1" presStyleCnt="3">
        <dgm:presLayoutVars>
          <dgm:chMax val="1"/>
          <dgm:bulletEnabled val="1"/>
        </dgm:presLayoutVars>
      </dgm:prSet>
      <dgm:spPr/>
    </dgm:pt>
    <dgm:pt modelId="{52F6A198-CA03-41ED-9A13-73B00F9E65A1}" type="pres">
      <dgm:prSet presAssocID="{FD2F2914-EFCB-4EA8-A32B-E10DF8A22FC6}" presName="levelTx" presStyleLbl="revTx" presStyleIdx="0" presStyleCnt="0">
        <dgm:presLayoutVars>
          <dgm:chMax val="1"/>
          <dgm:bulletEnabled val="1"/>
        </dgm:presLayoutVars>
      </dgm:prSet>
      <dgm:spPr/>
    </dgm:pt>
    <dgm:pt modelId="{41727FB7-C7A2-4B95-948A-4FF4B09B28B6}" type="pres">
      <dgm:prSet presAssocID="{60B6FF6D-FB30-4A88-B5F6-02C995DD8E99}" presName="Name8" presStyleCnt="0"/>
      <dgm:spPr/>
    </dgm:pt>
    <dgm:pt modelId="{F220A441-95B3-4576-B6DE-DE89930E498C}" type="pres">
      <dgm:prSet presAssocID="{60B6FF6D-FB30-4A88-B5F6-02C995DD8E99}" presName="level" presStyleLbl="node1" presStyleIdx="2" presStyleCnt="3" custScaleX="98356" custLinFactNeighborX="89" custLinFactNeighborY="-3898">
        <dgm:presLayoutVars>
          <dgm:chMax val="1"/>
          <dgm:bulletEnabled val="1"/>
        </dgm:presLayoutVars>
      </dgm:prSet>
      <dgm:spPr/>
    </dgm:pt>
    <dgm:pt modelId="{29907710-DCE6-4132-AF88-21FA8474CD8F}" type="pres">
      <dgm:prSet presAssocID="{60B6FF6D-FB30-4A88-B5F6-02C995DD8E99}" presName="levelTx" presStyleLbl="revTx" presStyleIdx="0" presStyleCnt="0">
        <dgm:presLayoutVars>
          <dgm:chMax val="1"/>
          <dgm:bulletEnabled val="1"/>
        </dgm:presLayoutVars>
      </dgm:prSet>
      <dgm:spPr/>
    </dgm:pt>
  </dgm:ptLst>
  <dgm:cxnLst>
    <dgm:cxn modelId="{84DB1E21-68DA-498A-91CF-6F890000F94E}" type="presOf" srcId="{FD2F2914-EFCB-4EA8-A32B-E10DF8A22FC6}" destId="{6AB44417-3817-4A14-B293-F6ED01A0339F}" srcOrd="0" destOrd="0" presId="urn:microsoft.com/office/officeart/2005/8/layout/pyramid1"/>
    <dgm:cxn modelId="{4B0B6430-2BB7-41EA-A917-AB937AA75720}" srcId="{F8FFDF33-3E07-462A-B7BC-D2AE672E456D}" destId="{E25405BD-CECC-45F1-A8A0-45912536CE86}" srcOrd="0" destOrd="0" parTransId="{FF1FA81D-B4CA-46BE-8095-78BC2722F54B}" sibTransId="{EE3D23F3-B3F6-4974-B089-02C86AC40C6F}"/>
    <dgm:cxn modelId="{9B6B5A43-AB01-451A-8708-F5FCF815FD10}" type="presOf" srcId="{E25405BD-CECC-45F1-A8A0-45912536CE86}" destId="{2C9971A9-9CF0-4271-8D53-F49110C5151E}" srcOrd="0" destOrd="0" presId="urn:microsoft.com/office/officeart/2005/8/layout/pyramid1"/>
    <dgm:cxn modelId="{0C0D0B81-C504-44A2-B106-DAA7B4E8F29E}" srcId="{F8FFDF33-3E07-462A-B7BC-D2AE672E456D}" destId="{FD2F2914-EFCB-4EA8-A32B-E10DF8A22FC6}" srcOrd="1" destOrd="0" parTransId="{CAF5F322-2324-44CA-8CC7-68509BB337D4}" sibTransId="{BB873523-5474-4958-A13D-6DFF90D1711E}"/>
    <dgm:cxn modelId="{56C8CA90-DF0B-47E8-AADC-79A8F4903390}" type="presOf" srcId="{FD2F2914-EFCB-4EA8-A32B-E10DF8A22FC6}" destId="{52F6A198-CA03-41ED-9A13-73B00F9E65A1}" srcOrd="1" destOrd="0" presId="urn:microsoft.com/office/officeart/2005/8/layout/pyramid1"/>
    <dgm:cxn modelId="{9F05509C-CFE2-4081-8400-F829ECBD875E}" srcId="{F8FFDF33-3E07-462A-B7BC-D2AE672E456D}" destId="{60B6FF6D-FB30-4A88-B5F6-02C995DD8E99}" srcOrd="2" destOrd="0" parTransId="{7BA1F0CA-9811-4C73-B289-C423282E93DC}" sibTransId="{C82842D1-7E6B-43D7-9577-1F9B1174A8A6}"/>
    <dgm:cxn modelId="{D5F205AF-E9BA-4BC4-B62A-97B428EBF40B}" type="presOf" srcId="{60B6FF6D-FB30-4A88-B5F6-02C995DD8E99}" destId="{F220A441-95B3-4576-B6DE-DE89930E498C}" srcOrd="0" destOrd="0" presId="urn:microsoft.com/office/officeart/2005/8/layout/pyramid1"/>
    <dgm:cxn modelId="{81837DB3-4B07-420C-B233-6ED41E035B5F}" type="presOf" srcId="{F8FFDF33-3E07-462A-B7BC-D2AE672E456D}" destId="{9D14C577-6A1A-48A1-B361-6999E4351537}" srcOrd="0" destOrd="0" presId="urn:microsoft.com/office/officeart/2005/8/layout/pyramid1"/>
    <dgm:cxn modelId="{1C19FCBD-8F8D-4292-9B26-98948E6C6C98}" type="presOf" srcId="{E25405BD-CECC-45F1-A8A0-45912536CE86}" destId="{D11A50A1-B6FF-475D-9268-5622DABBEC96}" srcOrd="1" destOrd="0" presId="urn:microsoft.com/office/officeart/2005/8/layout/pyramid1"/>
    <dgm:cxn modelId="{B63E5FF2-7D08-4109-855C-EF65CA58EE98}" type="presOf" srcId="{60B6FF6D-FB30-4A88-B5F6-02C995DD8E99}" destId="{29907710-DCE6-4132-AF88-21FA8474CD8F}" srcOrd="1" destOrd="0" presId="urn:microsoft.com/office/officeart/2005/8/layout/pyramid1"/>
    <dgm:cxn modelId="{BBE80A36-FA7C-42BB-B5A2-6606EF2AED58}" type="presParOf" srcId="{9D14C577-6A1A-48A1-B361-6999E4351537}" destId="{6003B9A6-A855-4857-B308-B9C3CE5597E2}" srcOrd="0" destOrd="0" presId="urn:microsoft.com/office/officeart/2005/8/layout/pyramid1"/>
    <dgm:cxn modelId="{3190FEE9-72BF-4174-9C2F-10EF25147643}" type="presParOf" srcId="{6003B9A6-A855-4857-B308-B9C3CE5597E2}" destId="{2C9971A9-9CF0-4271-8D53-F49110C5151E}" srcOrd="0" destOrd="0" presId="urn:microsoft.com/office/officeart/2005/8/layout/pyramid1"/>
    <dgm:cxn modelId="{EC8C7077-B930-48B3-94D9-30AFA8CB6F19}" type="presParOf" srcId="{6003B9A6-A855-4857-B308-B9C3CE5597E2}" destId="{D11A50A1-B6FF-475D-9268-5622DABBEC96}" srcOrd="1" destOrd="0" presId="urn:microsoft.com/office/officeart/2005/8/layout/pyramid1"/>
    <dgm:cxn modelId="{BC8D5ECF-D133-4B06-B758-EEC7245D89B8}" type="presParOf" srcId="{9D14C577-6A1A-48A1-B361-6999E4351537}" destId="{CD9FBD19-D331-4BCB-9DA0-C95C5B01359B}" srcOrd="1" destOrd="0" presId="urn:microsoft.com/office/officeart/2005/8/layout/pyramid1"/>
    <dgm:cxn modelId="{DAE4A1C2-9391-4748-8CBA-2D20FF76037C}" type="presParOf" srcId="{CD9FBD19-D331-4BCB-9DA0-C95C5B01359B}" destId="{6AB44417-3817-4A14-B293-F6ED01A0339F}" srcOrd="0" destOrd="0" presId="urn:microsoft.com/office/officeart/2005/8/layout/pyramid1"/>
    <dgm:cxn modelId="{7DA1E6AA-A5A9-4AA9-A335-3A436B2B6B03}" type="presParOf" srcId="{CD9FBD19-D331-4BCB-9DA0-C95C5B01359B}" destId="{52F6A198-CA03-41ED-9A13-73B00F9E65A1}" srcOrd="1" destOrd="0" presId="urn:microsoft.com/office/officeart/2005/8/layout/pyramid1"/>
    <dgm:cxn modelId="{AE10E5AA-BF53-4528-AF89-24FC6575EA89}" type="presParOf" srcId="{9D14C577-6A1A-48A1-B361-6999E4351537}" destId="{41727FB7-C7A2-4B95-948A-4FF4B09B28B6}" srcOrd="2" destOrd="0" presId="urn:microsoft.com/office/officeart/2005/8/layout/pyramid1"/>
    <dgm:cxn modelId="{F214D157-DEA1-41E4-8818-0EE3FE94ADFF}" type="presParOf" srcId="{41727FB7-C7A2-4B95-948A-4FF4B09B28B6}" destId="{F220A441-95B3-4576-B6DE-DE89930E498C}" srcOrd="0" destOrd="0" presId="urn:microsoft.com/office/officeart/2005/8/layout/pyramid1"/>
    <dgm:cxn modelId="{EA4A7DB3-A7E3-4619-B125-949738B47BA6}" type="presParOf" srcId="{41727FB7-C7A2-4B95-948A-4FF4B09B28B6}" destId="{29907710-DCE6-4132-AF88-21FA8474CD8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FC4CA-7BA9-400A-843A-BBAC4EBC02C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1311E47-7F96-4A58-9051-44FE1A16B0C9}">
      <dgm:prSet phldrT="[Text]"/>
      <dgm:spPr/>
      <dgm:t>
        <a:bodyPr/>
        <a:lstStyle/>
        <a:p>
          <a:r>
            <a:rPr lang="en-GB" b="1">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My Learning, My Future</a:t>
          </a:r>
          <a:endParaRPr lang="en-GB" b="1">
            <a:solidFill>
              <a:schemeClr val="bg1"/>
            </a:solidFill>
            <a:latin typeface="+mn-lt"/>
          </a:endParaRPr>
        </a:p>
      </dgm:t>
    </dgm:pt>
    <dgm:pt modelId="{010BFADD-8B9F-4EE8-AA66-818A4828C9D7}" type="parTrans" cxnId="{7A102865-63D2-49A4-9098-5145B0783697}">
      <dgm:prSet/>
      <dgm:spPr/>
      <dgm:t>
        <a:bodyPr/>
        <a:lstStyle/>
        <a:p>
          <a:endParaRPr lang="en-GB" b="0">
            <a:latin typeface="+mn-lt"/>
          </a:endParaRPr>
        </a:p>
      </dgm:t>
    </dgm:pt>
    <dgm:pt modelId="{427C0953-B0C6-4331-8516-A0E6158B598A}" type="sibTrans" cxnId="{7A102865-63D2-49A4-9098-5145B0783697}">
      <dgm:prSet/>
      <dgm:spPr/>
      <dgm:t>
        <a:bodyPr/>
        <a:lstStyle/>
        <a:p>
          <a:endParaRPr lang="en-GB" b="0">
            <a:latin typeface="+mn-lt"/>
          </a:endParaRPr>
        </a:p>
      </dgm:t>
    </dgm:pt>
    <dgm:pt modelId="{6A67A05B-A007-4628-B8CD-489884C809C9}">
      <dgm:prSet phldrT="[Text]"/>
      <dgm:spPr/>
      <dgm:t>
        <a:bodyPr/>
        <a:lstStyle/>
        <a:p>
          <a:r>
            <a:rPr lang="en-GB" b="1">
              <a:solidFill>
                <a:schemeClr val="bg1"/>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Compass Evaluation: Question-by-question guidance</a:t>
          </a:r>
          <a:endParaRPr lang="en-GB" b="1">
            <a:solidFill>
              <a:schemeClr val="bg1"/>
            </a:solidFill>
            <a:latin typeface="+mn-lt"/>
          </a:endParaRPr>
        </a:p>
      </dgm:t>
    </dgm:pt>
    <dgm:pt modelId="{426CE722-8A4C-419D-9515-C5FD17700AFD}" type="parTrans" cxnId="{EFFA5A11-E4F2-4E27-B7A1-6320A5786F92}">
      <dgm:prSet/>
      <dgm:spPr/>
      <dgm:t>
        <a:bodyPr/>
        <a:lstStyle/>
        <a:p>
          <a:endParaRPr lang="en-GB" b="0">
            <a:latin typeface="+mn-lt"/>
          </a:endParaRPr>
        </a:p>
      </dgm:t>
    </dgm:pt>
    <dgm:pt modelId="{5FD09860-11A1-4A6F-9E70-7A86FC3CB03B}" type="sibTrans" cxnId="{EFFA5A11-E4F2-4E27-B7A1-6320A5786F92}">
      <dgm:prSet/>
      <dgm:spPr/>
      <dgm:t>
        <a:bodyPr/>
        <a:lstStyle/>
        <a:p>
          <a:endParaRPr lang="en-GB" b="0">
            <a:latin typeface="+mn-lt"/>
          </a:endParaRPr>
        </a:p>
      </dgm:t>
    </dgm:pt>
    <dgm:pt modelId="{C44C07CC-736B-4989-9E8F-4FD1F43BF16C}">
      <dgm:prSet phldrT="[Text]"/>
      <dgm:spPr/>
      <dgm:t>
        <a:bodyPr/>
        <a:lstStyle/>
        <a:p>
          <a:r>
            <a:rPr lang="en-GB" b="1">
              <a:solidFill>
                <a:schemeClr val="bg1"/>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Gatsby Benchmark: Updated Toolkits (Schools and FE)</a:t>
          </a:r>
          <a:endParaRPr lang="en-GB" b="1">
            <a:solidFill>
              <a:schemeClr val="bg1"/>
            </a:solidFill>
            <a:latin typeface="+mn-lt"/>
          </a:endParaRPr>
        </a:p>
      </dgm:t>
    </dgm:pt>
    <dgm:pt modelId="{F473475F-1BDD-4043-8789-8DD82AF5A9F8}" type="parTrans" cxnId="{AAFE8267-68ED-44C1-99A6-943CE5E10DD3}">
      <dgm:prSet/>
      <dgm:spPr/>
      <dgm:t>
        <a:bodyPr/>
        <a:lstStyle/>
        <a:p>
          <a:endParaRPr lang="en-GB" b="0">
            <a:latin typeface="+mn-lt"/>
          </a:endParaRPr>
        </a:p>
      </dgm:t>
    </dgm:pt>
    <dgm:pt modelId="{7F7D2820-7E44-44A1-8624-86695A10EB0F}" type="sibTrans" cxnId="{AAFE8267-68ED-44C1-99A6-943CE5E10DD3}">
      <dgm:prSet/>
      <dgm:spPr/>
      <dgm:t>
        <a:bodyPr/>
        <a:lstStyle/>
        <a:p>
          <a:endParaRPr lang="en-GB" b="0">
            <a:latin typeface="+mn-lt"/>
          </a:endParaRPr>
        </a:p>
      </dgm:t>
    </dgm:pt>
    <dgm:pt modelId="{DCC0A58F-B79C-42E8-81C8-98C0436E7823}">
      <dgm:prSet phldrT="[Text]"/>
      <dgm:spPr/>
      <dgm:t>
        <a:bodyPr/>
        <a:lstStyle/>
        <a:p>
          <a:r>
            <a:rPr lang="en-GB" b="1">
              <a:solidFill>
                <a:schemeClr val="bg1"/>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Careers Leader Roadmap</a:t>
          </a:r>
          <a:endParaRPr lang="en-GB" b="1">
            <a:solidFill>
              <a:schemeClr val="bg1"/>
            </a:solidFill>
            <a:latin typeface="+mn-lt"/>
          </a:endParaRPr>
        </a:p>
      </dgm:t>
    </dgm:pt>
    <dgm:pt modelId="{947923AA-6327-4ECD-AFA1-C1E860263B04}" type="parTrans" cxnId="{F0D78918-6486-4EBC-AE27-B09223A360D2}">
      <dgm:prSet/>
      <dgm:spPr/>
      <dgm:t>
        <a:bodyPr/>
        <a:lstStyle/>
        <a:p>
          <a:endParaRPr lang="en-GB" b="0">
            <a:latin typeface="+mn-lt"/>
          </a:endParaRPr>
        </a:p>
      </dgm:t>
    </dgm:pt>
    <dgm:pt modelId="{A7F17AB0-09DE-4A79-A3EF-B193924F8DC7}" type="sibTrans" cxnId="{F0D78918-6486-4EBC-AE27-B09223A360D2}">
      <dgm:prSet/>
      <dgm:spPr/>
      <dgm:t>
        <a:bodyPr/>
        <a:lstStyle/>
        <a:p>
          <a:endParaRPr lang="en-GB" b="0">
            <a:latin typeface="+mn-lt"/>
          </a:endParaRPr>
        </a:p>
      </dgm:t>
    </dgm:pt>
    <dgm:pt modelId="{A92056F3-F576-488E-BDA9-D9A051711555}">
      <dgm:prSet phldrT="[Text]"/>
      <dgm:spPr/>
      <dgm:t>
        <a:bodyPr/>
        <a:lstStyle/>
        <a:p>
          <a:r>
            <a:rPr lang="en-GB" b="1" i="0">
              <a:solidFill>
                <a:schemeClr val="bg1"/>
              </a:solidFill>
              <a:latin typeface="+mn-lt"/>
              <a:hlinkClick xmlns:r="http://schemas.openxmlformats.org/officeDocument/2006/relationships" r:id="rId5">
                <a:extLst>
                  <a:ext uri="{A12FA001-AC4F-418D-AE19-62706E023703}">
                    <ahyp:hlinkClr xmlns:ahyp="http://schemas.microsoft.com/office/drawing/2018/hyperlinkcolor" val="tx"/>
                  </a:ext>
                </a:extLst>
              </a:hlinkClick>
            </a:rPr>
            <a:t>Understanding how to create a strategic careers plan</a:t>
          </a:r>
          <a:endParaRPr lang="en-GB" b="1">
            <a:solidFill>
              <a:schemeClr val="bg1"/>
            </a:solidFill>
            <a:latin typeface="+mn-lt"/>
          </a:endParaRPr>
        </a:p>
      </dgm:t>
    </dgm:pt>
    <dgm:pt modelId="{64FF09CC-E252-4DF6-9B17-9A1BC0F5AE11}" type="parTrans" cxnId="{578AC75B-3F45-4933-8D36-F02FB149AFC0}">
      <dgm:prSet/>
      <dgm:spPr/>
      <dgm:t>
        <a:bodyPr/>
        <a:lstStyle/>
        <a:p>
          <a:endParaRPr lang="en-GB" b="0">
            <a:latin typeface="+mn-lt"/>
          </a:endParaRPr>
        </a:p>
      </dgm:t>
    </dgm:pt>
    <dgm:pt modelId="{3972F5B3-D3DF-4E0E-AA5B-992D6F6AA4A0}" type="sibTrans" cxnId="{578AC75B-3F45-4933-8D36-F02FB149AFC0}">
      <dgm:prSet/>
      <dgm:spPr/>
      <dgm:t>
        <a:bodyPr/>
        <a:lstStyle/>
        <a:p>
          <a:endParaRPr lang="en-GB" b="0">
            <a:latin typeface="+mn-lt"/>
          </a:endParaRPr>
        </a:p>
      </dgm:t>
    </dgm:pt>
    <dgm:pt modelId="{8C59B7B7-38AF-4B63-9B4C-11F60D4E3AB8}">
      <dgm:prSet phldrT="[Text]"/>
      <dgm:spPr/>
      <dgm:t>
        <a:bodyPr/>
        <a:lstStyle/>
        <a:p>
          <a:r>
            <a:rPr lang="en-GB" b="1" i="0">
              <a:solidFill>
                <a:schemeClr val="bg1"/>
              </a:solidFill>
              <a:latin typeface="+mn-lt"/>
              <a:hlinkClick xmlns:r="http://schemas.openxmlformats.org/officeDocument/2006/relationships" r:id="rId6">
                <a:extLst>
                  <a:ext uri="{A12FA001-AC4F-418D-AE19-62706E023703}">
                    <ahyp:hlinkClr xmlns:ahyp="http://schemas.microsoft.com/office/drawing/2018/hyperlinkcolor" val="tx"/>
                  </a:ext>
                </a:extLst>
              </a:hlinkClick>
            </a:rPr>
            <a:t>Understanding how to develop progressive and responsive careers provision (Student Careers Learning Journey)</a:t>
          </a:r>
          <a:endParaRPr lang="en-GB" b="1">
            <a:solidFill>
              <a:schemeClr val="bg1"/>
            </a:solidFill>
            <a:latin typeface="+mn-lt"/>
          </a:endParaRPr>
        </a:p>
      </dgm:t>
    </dgm:pt>
    <dgm:pt modelId="{1E263686-F094-42C7-BF2A-CEE2A4421D60}" type="parTrans" cxnId="{FBCCB0C3-7325-41B1-9676-93E99A75BEB9}">
      <dgm:prSet/>
      <dgm:spPr/>
      <dgm:t>
        <a:bodyPr/>
        <a:lstStyle/>
        <a:p>
          <a:endParaRPr lang="en-GB" b="0">
            <a:latin typeface="+mn-lt"/>
          </a:endParaRPr>
        </a:p>
      </dgm:t>
    </dgm:pt>
    <dgm:pt modelId="{6C4E265C-5378-4D43-BC03-7ACFB7C5889A}" type="sibTrans" cxnId="{FBCCB0C3-7325-41B1-9676-93E99A75BEB9}">
      <dgm:prSet/>
      <dgm:spPr/>
      <dgm:t>
        <a:bodyPr/>
        <a:lstStyle/>
        <a:p>
          <a:endParaRPr lang="en-GB" b="0">
            <a:latin typeface="+mn-lt"/>
          </a:endParaRPr>
        </a:p>
      </dgm:t>
    </dgm:pt>
    <dgm:pt modelId="{6C9515B3-DBE8-4EF2-AF6A-B8239E55130D}">
      <dgm:prSet phldrT="[Text]"/>
      <dgm:spPr/>
      <dgm:t>
        <a:bodyPr/>
        <a:lstStyle/>
        <a:p>
          <a:r>
            <a:rPr lang="en-GB" b="1" i="0">
              <a:solidFill>
                <a:schemeClr val="bg1"/>
              </a:solidFill>
              <a:latin typeface="+mn-lt"/>
              <a:hlinkClick xmlns:r="http://schemas.openxmlformats.org/officeDocument/2006/relationships" r:id="rId7">
                <a:extLst>
                  <a:ext uri="{A12FA001-AC4F-418D-AE19-62706E023703}">
                    <ahyp:hlinkClr xmlns:ahyp="http://schemas.microsoft.com/office/drawing/2018/hyperlinkcolor" val="tx"/>
                  </a:ext>
                </a:extLst>
              </a:hlinkClick>
            </a:rPr>
            <a:t>Understanding how to effectively evaluate your careers provision</a:t>
          </a:r>
          <a:endParaRPr lang="en-GB" b="1">
            <a:solidFill>
              <a:schemeClr val="bg1"/>
            </a:solidFill>
            <a:latin typeface="+mn-lt"/>
          </a:endParaRPr>
        </a:p>
      </dgm:t>
    </dgm:pt>
    <dgm:pt modelId="{845F4216-66AD-4DC4-85AD-742462BE1EE8}" type="parTrans" cxnId="{B7C2BFD1-E179-4681-8613-0F0FF04F6207}">
      <dgm:prSet/>
      <dgm:spPr/>
      <dgm:t>
        <a:bodyPr/>
        <a:lstStyle/>
        <a:p>
          <a:endParaRPr lang="en-GB" b="0">
            <a:latin typeface="+mn-lt"/>
          </a:endParaRPr>
        </a:p>
      </dgm:t>
    </dgm:pt>
    <dgm:pt modelId="{3777BD9B-DAE7-4035-A670-B0C9D93FBD49}" type="sibTrans" cxnId="{B7C2BFD1-E179-4681-8613-0F0FF04F6207}">
      <dgm:prSet/>
      <dgm:spPr/>
      <dgm:t>
        <a:bodyPr/>
        <a:lstStyle/>
        <a:p>
          <a:endParaRPr lang="en-GB" b="0">
            <a:latin typeface="+mn-lt"/>
          </a:endParaRPr>
        </a:p>
      </dgm:t>
    </dgm:pt>
    <dgm:pt modelId="{9F715ED0-628B-4A61-ACFB-38E4B9403257}">
      <dgm:prSet phldrT="[Text]"/>
      <dgm:spPr/>
      <dgm:t>
        <a:bodyPr/>
        <a:lstStyle/>
        <a:p>
          <a:r>
            <a:rPr lang="en-GB" b="1" i="0">
              <a:solidFill>
                <a:schemeClr val="bg1"/>
              </a:solidFill>
              <a:latin typeface="+mn-lt"/>
              <a:hlinkClick xmlns:r="http://schemas.openxmlformats.org/officeDocument/2006/relationships" r:id="rId8">
                <a:extLst>
                  <a:ext uri="{A12FA001-AC4F-418D-AE19-62706E023703}">
                    <ahyp:hlinkClr xmlns:ahyp="http://schemas.microsoft.com/office/drawing/2018/hyperlinkcolor" val="tx"/>
                  </a:ext>
                </a:extLst>
              </a:hlinkClick>
            </a:rPr>
            <a:t>Understanding how to embed careers in the curriculum</a:t>
          </a:r>
          <a:endParaRPr lang="en-GB" b="1">
            <a:solidFill>
              <a:schemeClr val="bg1"/>
            </a:solidFill>
            <a:latin typeface="+mn-lt"/>
          </a:endParaRPr>
        </a:p>
      </dgm:t>
    </dgm:pt>
    <dgm:pt modelId="{F877F302-8DA7-44FC-AE05-D77FEDF6A710}" type="parTrans" cxnId="{B5BC53AE-D308-48D4-AF2F-4CCE73C14743}">
      <dgm:prSet/>
      <dgm:spPr/>
      <dgm:t>
        <a:bodyPr/>
        <a:lstStyle/>
        <a:p>
          <a:endParaRPr lang="en-GB" b="0">
            <a:latin typeface="+mn-lt"/>
          </a:endParaRPr>
        </a:p>
      </dgm:t>
    </dgm:pt>
    <dgm:pt modelId="{9C7B3809-1C62-417A-8B16-9320B905602D}" type="sibTrans" cxnId="{B5BC53AE-D308-48D4-AF2F-4CCE73C14743}">
      <dgm:prSet/>
      <dgm:spPr/>
      <dgm:t>
        <a:bodyPr/>
        <a:lstStyle/>
        <a:p>
          <a:endParaRPr lang="en-GB" b="0">
            <a:latin typeface="+mn-lt"/>
          </a:endParaRPr>
        </a:p>
      </dgm:t>
    </dgm:pt>
    <dgm:pt modelId="{A9498D82-E6F3-4E33-BF30-0BCD0759BE69}">
      <dgm:prSet phldrT="[Text]"/>
      <dgm:spPr/>
      <dgm:t>
        <a:bodyPr/>
        <a:lstStyle/>
        <a:p>
          <a:r>
            <a:rPr lang="en-GB" b="1" i="0">
              <a:solidFill>
                <a:schemeClr val="bg1"/>
              </a:solidFill>
              <a:latin typeface="+mn-lt"/>
              <a:hlinkClick xmlns:r="http://schemas.openxmlformats.org/officeDocument/2006/relationships" r:id="rId9">
                <a:extLst>
                  <a:ext uri="{A12FA001-AC4F-418D-AE19-62706E023703}">
                    <ahyp:hlinkClr xmlns:ahyp="http://schemas.microsoft.com/office/drawing/2018/hyperlinkcolor" val="tx"/>
                  </a:ext>
                </a:extLst>
              </a:hlinkClick>
            </a:rPr>
            <a:t>Understanding how to embed progressive employer encounters and work experiences</a:t>
          </a:r>
          <a:endParaRPr lang="en-GB" b="1">
            <a:solidFill>
              <a:schemeClr val="bg1"/>
            </a:solidFill>
            <a:latin typeface="+mn-lt"/>
          </a:endParaRPr>
        </a:p>
      </dgm:t>
    </dgm:pt>
    <dgm:pt modelId="{C385429C-CDF6-4C06-93E0-15E0A1D6F82A}" type="parTrans" cxnId="{D3D4680C-0954-4248-8E3E-1707B6B7CD93}">
      <dgm:prSet/>
      <dgm:spPr/>
      <dgm:t>
        <a:bodyPr/>
        <a:lstStyle/>
        <a:p>
          <a:endParaRPr lang="en-GB" b="0">
            <a:latin typeface="+mn-lt"/>
          </a:endParaRPr>
        </a:p>
      </dgm:t>
    </dgm:pt>
    <dgm:pt modelId="{CF1DA314-FA7A-489A-A50A-74AF43DDC1AA}" type="sibTrans" cxnId="{D3D4680C-0954-4248-8E3E-1707B6B7CD93}">
      <dgm:prSet/>
      <dgm:spPr/>
      <dgm:t>
        <a:bodyPr/>
        <a:lstStyle/>
        <a:p>
          <a:endParaRPr lang="en-GB" b="0">
            <a:latin typeface="+mn-lt"/>
          </a:endParaRPr>
        </a:p>
      </dgm:t>
    </dgm:pt>
    <dgm:pt modelId="{B3ACCDDF-8EFE-49BA-B759-1A1BA034A8B0}">
      <dgm:prSet phldrT="[Text]"/>
      <dgm:spPr/>
      <dgm:t>
        <a:bodyPr/>
        <a:lstStyle/>
        <a:p>
          <a:r>
            <a:rPr lang="en-GB" b="1" i="0">
              <a:solidFill>
                <a:schemeClr val="bg1"/>
              </a:solidFill>
              <a:latin typeface="+mn-lt"/>
              <a:hlinkClick xmlns:r="http://schemas.openxmlformats.org/officeDocument/2006/relationships" r:id="rId10">
                <a:extLst>
                  <a:ext uri="{A12FA001-AC4F-418D-AE19-62706E023703}">
                    <ahyp:hlinkClr xmlns:ahyp="http://schemas.microsoft.com/office/drawing/2018/hyperlinkcolor" val="tx"/>
                  </a:ext>
                </a:extLst>
              </a:hlinkClick>
            </a:rPr>
            <a:t>Understanding how to embed progressive encounters with further and higher education</a:t>
          </a:r>
          <a:endParaRPr lang="en-GB" b="1">
            <a:solidFill>
              <a:schemeClr val="bg1"/>
            </a:solidFill>
            <a:latin typeface="+mn-lt"/>
          </a:endParaRPr>
        </a:p>
      </dgm:t>
    </dgm:pt>
    <dgm:pt modelId="{B9B2AE6E-33CC-4881-A09F-9258285AF454}" type="parTrans" cxnId="{3BCB872A-6F7E-4D27-A699-00578A83B43B}">
      <dgm:prSet/>
      <dgm:spPr/>
      <dgm:t>
        <a:bodyPr/>
        <a:lstStyle/>
        <a:p>
          <a:endParaRPr lang="en-GB" b="0">
            <a:latin typeface="+mn-lt"/>
          </a:endParaRPr>
        </a:p>
      </dgm:t>
    </dgm:pt>
    <dgm:pt modelId="{3528EBC8-4BC3-4EF4-8509-B979EA977B58}" type="sibTrans" cxnId="{3BCB872A-6F7E-4D27-A699-00578A83B43B}">
      <dgm:prSet/>
      <dgm:spPr/>
      <dgm:t>
        <a:bodyPr/>
        <a:lstStyle/>
        <a:p>
          <a:endParaRPr lang="en-GB" b="0">
            <a:latin typeface="+mn-lt"/>
          </a:endParaRPr>
        </a:p>
      </dgm:t>
    </dgm:pt>
    <dgm:pt modelId="{22CF9F2C-2E19-45C4-9BAB-A44CF31368F0}">
      <dgm:prSet phldrT="[Text]"/>
      <dgm:spPr/>
      <dgm:t>
        <a:bodyPr/>
        <a:lstStyle/>
        <a:p>
          <a:r>
            <a:rPr lang="en-GB" b="1" i="0">
              <a:solidFill>
                <a:schemeClr val="bg1"/>
              </a:solidFill>
              <a:latin typeface="+mn-lt"/>
              <a:hlinkClick xmlns:r="http://schemas.openxmlformats.org/officeDocument/2006/relationships" r:id="rId11">
                <a:extLst>
                  <a:ext uri="{A12FA001-AC4F-418D-AE19-62706E023703}">
                    <ahyp:hlinkClr xmlns:ahyp="http://schemas.microsoft.com/office/drawing/2018/hyperlinkcolor" val="tx"/>
                  </a:ext>
                </a:extLst>
              </a:hlinkClick>
            </a:rPr>
            <a:t>Careers Statutory Guidance: At a glance guides for school, college and ITP leaders</a:t>
          </a:r>
          <a:endParaRPr lang="en-GB" b="1">
            <a:solidFill>
              <a:schemeClr val="bg1"/>
            </a:solidFill>
            <a:latin typeface="+mn-lt"/>
          </a:endParaRPr>
        </a:p>
      </dgm:t>
    </dgm:pt>
    <dgm:pt modelId="{58347CAF-84BE-40A3-BF23-74BC007F6820}" type="parTrans" cxnId="{3C6070A7-C807-4CDB-97CC-E6D4DA03C5D7}">
      <dgm:prSet/>
      <dgm:spPr/>
      <dgm:t>
        <a:bodyPr/>
        <a:lstStyle/>
        <a:p>
          <a:endParaRPr lang="en-GB" b="0">
            <a:latin typeface="+mn-lt"/>
          </a:endParaRPr>
        </a:p>
      </dgm:t>
    </dgm:pt>
    <dgm:pt modelId="{1F7AA185-AB1D-45E1-A840-CF12480984F1}" type="sibTrans" cxnId="{3C6070A7-C807-4CDB-97CC-E6D4DA03C5D7}">
      <dgm:prSet/>
      <dgm:spPr/>
      <dgm:t>
        <a:bodyPr/>
        <a:lstStyle/>
        <a:p>
          <a:endParaRPr lang="en-GB" b="0">
            <a:latin typeface="+mn-lt"/>
          </a:endParaRPr>
        </a:p>
      </dgm:t>
    </dgm:pt>
    <dgm:pt modelId="{19EFB69F-112C-45C3-93EE-5C745DB58C92}">
      <dgm:prSet phldrT="[Text]"/>
      <dgm:spPr>
        <a:solidFill>
          <a:schemeClr val="accent1"/>
        </a:solidFill>
      </dgm:spPr>
      <dgm:t>
        <a:bodyPr/>
        <a:lstStyle/>
        <a:p>
          <a:r>
            <a:rPr lang="en-GB" b="1" i="0">
              <a:solidFill>
                <a:schemeClr val="bg1"/>
              </a:solidFill>
              <a:effectLst/>
              <a:latin typeface="+mn-lt"/>
            </a:rPr>
            <a:t>Understanding the role of the Careers Leader: A Guide for Secondary Schools</a:t>
          </a:r>
          <a:endParaRPr lang="en-GB" b="1">
            <a:solidFill>
              <a:schemeClr val="bg1"/>
            </a:solidFill>
            <a:latin typeface="+mn-lt"/>
          </a:endParaRPr>
        </a:p>
      </dgm:t>
    </dgm:pt>
    <dgm:pt modelId="{2FDE9C6A-4F63-4F2F-A4F7-13F9B0B2831E}" type="parTrans" cxnId="{0838CBFC-9E52-4EE8-9417-FEC6A8C3F3DC}">
      <dgm:prSet/>
      <dgm:spPr/>
      <dgm:t>
        <a:bodyPr/>
        <a:lstStyle/>
        <a:p>
          <a:endParaRPr lang="en-GB">
            <a:latin typeface="+mn-lt"/>
          </a:endParaRPr>
        </a:p>
      </dgm:t>
    </dgm:pt>
    <dgm:pt modelId="{8D83B3F0-8E62-4004-92FE-1304F95EF5BA}" type="sibTrans" cxnId="{0838CBFC-9E52-4EE8-9417-FEC6A8C3F3DC}">
      <dgm:prSet/>
      <dgm:spPr/>
      <dgm:t>
        <a:bodyPr/>
        <a:lstStyle/>
        <a:p>
          <a:endParaRPr lang="en-GB">
            <a:latin typeface="+mn-lt"/>
          </a:endParaRPr>
        </a:p>
      </dgm:t>
    </dgm:pt>
    <dgm:pt modelId="{F3CD2F25-032F-4DD9-971E-FA8988DECF5D}">
      <dgm:prSet phldrT="[Text]"/>
      <dgm:spPr/>
      <dgm:t>
        <a:bodyPr/>
        <a:lstStyle/>
        <a:p>
          <a:r>
            <a:rPr lang="en-GB" b="1" i="0">
              <a:solidFill>
                <a:schemeClr val="bg1"/>
              </a:solidFill>
              <a:latin typeface="+mn-lt"/>
              <a:hlinkClick xmlns:r="http://schemas.openxmlformats.org/officeDocument/2006/relationships" r:id="rId12">
                <a:extLst>
                  <a:ext uri="{A12FA001-AC4F-418D-AE19-62706E023703}">
                    <ahyp:hlinkClr xmlns:ahyp="http://schemas.microsoft.com/office/drawing/2018/hyperlinkcolor" val="tx"/>
                  </a:ext>
                </a:extLst>
              </a:hlinkClick>
            </a:rPr>
            <a:t>Careers Education: A Guide for secondary and special school governors</a:t>
          </a:r>
          <a:endParaRPr lang="en-GB" b="1">
            <a:solidFill>
              <a:schemeClr val="bg1"/>
            </a:solidFill>
            <a:latin typeface="+mn-lt"/>
          </a:endParaRPr>
        </a:p>
      </dgm:t>
    </dgm:pt>
    <dgm:pt modelId="{88B28168-212A-4672-9BBD-6EF880E7E8EB}" type="parTrans" cxnId="{3839D760-EB82-4906-9EA1-6BEE6677AC37}">
      <dgm:prSet/>
      <dgm:spPr/>
      <dgm:t>
        <a:bodyPr/>
        <a:lstStyle/>
        <a:p>
          <a:endParaRPr lang="en-GB">
            <a:latin typeface="+mn-lt"/>
          </a:endParaRPr>
        </a:p>
      </dgm:t>
    </dgm:pt>
    <dgm:pt modelId="{6C93D432-CCFC-401D-B3D2-9AD739975678}" type="sibTrans" cxnId="{3839D760-EB82-4906-9EA1-6BEE6677AC37}">
      <dgm:prSet/>
      <dgm:spPr/>
      <dgm:t>
        <a:bodyPr/>
        <a:lstStyle/>
        <a:p>
          <a:endParaRPr lang="en-GB">
            <a:latin typeface="+mn-lt"/>
          </a:endParaRPr>
        </a:p>
      </dgm:t>
    </dgm:pt>
    <dgm:pt modelId="{17493C85-9F11-4E38-9ED6-FBD58E8F7B8A}">
      <dgm:prSet/>
      <dgm:spPr/>
      <dgm:t>
        <a:bodyPr/>
        <a:lstStyle/>
        <a:p>
          <a:r>
            <a:rPr lang="en-GB" b="1">
              <a:solidFill>
                <a:schemeClr val="bg1"/>
              </a:solidFill>
              <a:latin typeface="+mn-lt"/>
              <a:hlinkClick xmlns:r="http://schemas.openxmlformats.org/officeDocument/2006/relationships" r:id="rId13">
                <a:extLst>
                  <a:ext uri="{A12FA001-AC4F-418D-AE19-62706E023703}">
                    <ahyp:hlinkClr xmlns:ahyp="http://schemas.microsoft.com/office/drawing/2018/hyperlinkcolor" val="tx"/>
                  </a:ext>
                </a:extLst>
              </a:hlinkClick>
            </a:rPr>
            <a:t>Benchmark 1: Suggested universal career-related learning outcomes</a:t>
          </a:r>
          <a:endParaRPr lang="en-GB" b="1">
            <a:solidFill>
              <a:schemeClr val="bg1"/>
            </a:solidFill>
            <a:latin typeface="+mn-lt"/>
          </a:endParaRPr>
        </a:p>
      </dgm:t>
    </dgm:pt>
    <dgm:pt modelId="{9DE9140B-9280-4478-A8BE-6D09B8460B85}" type="parTrans" cxnId="{BD60DED2-F879-45E8-81F8-392B37CEF928}">
      <dgm:prSet/>
      <dgm:spPr/>
      <dgm:t>
        <a:bodyPr/>
        <a:lstStyle/>
        <a:p>
          <a:endParaRPr lang="en-GB">
            <a:latin typeface="+mn-lt"/>
          </a:endParaRPr>
        </a:p>
      </dgm:t>
    </dgm:pt>
    <dgm:pt modelId="{7F955828-5C8F-4960-97D8-7846C55C3841}" type="sibTrans" cxnId="{BD60DED2-F879-45E8-81F8-392B37CEF928}">
      <dgm:prSet/>
      <dgm:spPr/>
      <dgm:t>
        <a:bodyPr/>
        <a:lstStyle/>
        <a:p>
          <a:endParaRPr lang="en-GB">
            <a:latin typeface="+mn-lt"/>
          </a:endParaRPr>
        </a:p>
      </dgm:t>
    </dgm:pt>
    <dgm:pt modelId="{4AF9D920-CB05-4437-BFD6-F712A22BEDA3}">
      <dgm:prSet phldrT="[Text]"/>
      <dgm:spPr>
        <a:solidFill>
          <a:schemeClr val="accent1"/>
        </a:solidFill>
      </dgm:spPr>
      <dgm:t>
        <a:bodyPr/>
        <a:lstStyle/>
        <a:p>
          <a:r>
            <a:rPr lang="en-GB" b="1">
              <a:solidFill>
                <a:schemeClr val="bg1"/>
              </a:solidFill>
              <a:latin typeface="+mn-lt"/>
              <a:hlinkClick xmlns:r="http://schemas.openxmlformats.org/officeDocument/2006/relationships" r:id="rId14">
                <a:extLst>
                  <a:ext uri="{A12FA001-AC4F-418D-AE19-62706E023703}">
                    <ahyp:hlinkClr xmlns:ahyp="http://schemas.microsoft.com/office/drawing/2018/hyperlinkcolor" val="tx"/>
                  </a:ext>
                </a:extLst>
              </a:hlinkClick>
            </a:rPr>
            <a:t>Careers as a Driver for Whole-Institution Improvement: A Guide for Education Leaders in schools and colleges </a:t>
          </a:r>
          <a:endParaRPr lang="en-GB" b="1">
            <a:solidFill>
              <a:schemeClr val="bg1"/>
            </a:solidFill>
            <a:latin typeface="+mn-lt"/>
          </a:endParaRPr>
        </a:p>
      </dgm:t>
    </dgm:pt>
    <dgm:pt modelId="{981D530F-1A2F-4ED5-A3AA-B4CBF10B1B34}" type="parTrans" cxnId="{61473852-2F4C-48EF-85EB-12D4356B711C}">
      <dgm:prSet/>
      <dgm:spPr/>
      <dgm:t>
        <a:bodyPr/>
        <a:lstStyle/>
        <a:p>
          <a:endParaRPr lang="en-GB">
            <a:latin typeface="+mn-lt"/>
          </a:endParaRPr>
        </a:p>
      </dgm:t>
    </dgm:pt>
    <dgm:pt modelId="{56586F1D-2862-447A-B001-4223C3EF5A24}" type="sibTrans" cxnId="{61473852-2F4C-48EF-85EB-12D4356B711C}">
      <dgm:prSet/>
      <dgm:spPr/>
      <dgm:t>
        <a:bodyPr/>
        <a:lstStyle/>
        <a:p>
          <a:endParaRPr lang="en-GB">
            <a:latin typeface="+mn-lt"/>
          </a:endParaRPr>
        </a:p>
      </dgm:t>
    </dgm:pt>
    <dgm:pt modelId="{EC5F6CE9-0823-4E7C-99D4-582FCBD32034}">
      <dgm:prSet phldrT="[Text]"/>
      <dgm:spPr>
        <a:solidFill>
          <a:schemeClr val="accent1"/>
        </a:solidFill>
      </dgm:spPr>
      <dgm:t>
        <a:bodyPr/>
        <a:lstStyle/>
        <a:p>
          <a:r>
            <a:rPr lang="en-US" b="1">
              <a:solidFill>
                <a:schemeClr val="bg1"/>
              </a:solidFill>
              <a:latin typeface="+mn-lt"/>
              <a:hlinkClick xmlns:r="http://schemas.openxmlformats.org/officeDocument/2006/relationships" r:id="rId15">
                <a:extLst>
                  <a:ext uri="{A12FA001-AC4F-418D-AE19-62706E023703}">
                    <ahyp:hlinkClr xmlns:ahyp="http://schemas.microsoft.com/office/drawing/2018/hyperlinkcolor" val="tx"/>
                  </a:ext>
                </a:extLst>
              </a:hlinkClick>
            </a:rPr>
            <a:t>Education Inspection Framework Guide for Careers Leaders and Education Leaders</a:t>
          </a:r>
          <a:endParaRPr lang="en-GB" b="1">
            <a:solidFill>
              <a:schemeClr val="bg1"/>
            </a:solidFill>
            <a:latin typeface="+mn-lt"/>
          </a:endParaRPr>
        </a:p>
      </dgm:t>
    </dgm:pt>
    <dgm:pt modelId="{85FA8F48-FD7D-4B08-B95A-E0735621DB71}" type="parTrans" cxnId="{A6E20B46-7E98-46D4-970B-C4FE2C8BF5BC}">
      <dgm:prSet/>
      <dgm:spPr/>
      <dgm:t>
        <a:bodyPr/>
        <a:lstStyle/>
        <a:p>
          <a:endParaRPr lang="en-GB">
            <a:latin typeface="+mn-lt"/>
          </a:endParaRPr>
        </a:p>
      </dgm:t>
    </dgm:pt>
    <dgm:pt modelId="{912BD67C-67E3-49F5-8452-663D94449E50}" type="sibTrans" cxnId="{A6E20B46-7E98-46D4-970B-C4FE2C8BF5BC}">
      <dgm:prSet/>
      <dgm:spPr/>
      <dgm:t>
        <a:bodyPr/>
        <a:lstStyle/>
        <a:p>
          <a:endParaRPr lang="en-GB">
            <a:latin typeface="+mn-lt"/>
          </a:endParaRPr>
        </a:p>
      </dgm:t>
    </dgm:pt>
    <dgm:pt modelId="{33BFE61E-D3B8-4020-BD7F-DA290D4BD0E6}" type="pres">
      <dgm:prSet presAssocID="{731FC4CA-7BA9-400A-843A-BBAC4EBC02C3}" presName="diagram" presStyleCnt="0">
        <dgm:presLayoutVars>
          <dgm:dir/>
          <dgm:resizeHandles val="exact"/>
        </dgm:presLayoutVars>
      </dgm:prSet>
      <dgm:spPr/>
    </dgm:pt>
    <dgm:pt modelId="{06B57814-5AED-4ADF-8926-457C6C46E6F3}" type="pres">
      <dgm:prSet presAssocID="{21311E47-7F96-4A58-9051-44FE1A16B0C9}" presName="node" presStyleLbl="node1" presStyleIdx="0" presStyleCnt="16">
        <dgm:presLayoutVars>
          <dgm:bulletEnabled val="1"/>
        </dgm:presLayoutVars>
      </dgm:prSet>
      <dgm:spPr/>
    </dgm:pt>
    <dgm:pt modelId="{7DA4E650-4890-4CA7-B3A9-146D84EEA986}" type="pres">
      <dgm:prSet presAssocID="{427C0953-B0C6-4331-8516-A0E6158B598A}" presName="sibTrans" presStyleCnt="0"/>
      <dgm:spPr/>
    </dgm:pt>
    <dgm:pt modelId="{E41F5A2C-524D-4A0A-9FF1-96989C0D553C}" type="pres">
      <dgm:prSet presAssocID="{6A67A05B-A007-4628-B8CD-489884C809C9}" presName="node" presStyleLbl="node1" presStyleIdx="1" presStyleCnt="16">
        <dgm:presLayoutVars>
          <dgm:bulletEnabled val="1"/>
        </dgm:presLayoutVars>
      </dgm:prSet>
      <dgm:spPr/>
    </dgm:pt>
    <dgm:pt modelId="{F3D77994-4F10-4BEF-AB7B-DABE5ABECD1F}" type="pres">
      <dgm:prSet presAssocID="{5FD09860-11A1-4A6F-9E70-7A86FC3CB03B}" presName="sibTrans" presStyleCnt="0"/>
      <dgm:spPr/>
    </dgm:pt>
    <dgm:pt modelId="{C83165C0-D1DD-4D99-9B85-2B4F484A5EDA}" type="pres">
      <dgm:prSet presAssocID="{C44C07CC-736B-4989-9E8F-4FD1F43BF16C}" presName="node" presStyleLbl="node1" presStyleIdx="2" presStyleCnt="16">
        <dgm:presLayoutVars>
          <dgm:bulletEnabled val="1"/>
        </dgm:presLayoutVars>
      </dgm:prSet>
      <dgm:spPr/>
    </dgm:pt>
    <dgm:pt modelId="{E3732AF0-B357-46F0-8B47-7ADA11C4E4F0}" type="pres">
      <dgm:prSet presAssocID="{7F7D2820-7E44-44A1-8624-86695A10EB0F}" presName="sibTrans" presStyleCnt="0"/>
      <dgm:spPr/>
    </dgm:pt>
    <dgm:pt modelId="{1639FB21-6B16-4389-AA4A-A6D64B0CD54A}" type="pres">
      <dgm:prSet presAssocID="{DCC0A58F-B79C-42E8-81C8-98C0436E7823}" presName="node" presStyleLbl="node1" presStyleIdx="3" presStyleCnt="16">
        <dgm:presLayoutVars>
          <dgm:bulletEnabled val="1"/>
        </dgm:presLayoutVars>
      </dgm:prSet>
      <dgm:spPr/>
    </dgm:pt>
    <dgm:pt modelId="{CCCAE4FF-D131-4BC4-8C03-F1F5E0DC74EF}" type="pres">
      <dgm:prSet presAssocID="{A7F17AB0-09DE-4A79-A3EF-B193924F8DC7}" presName="sibTrans" presStyleCnt="0"/>
      <dgm:spPr/>
    </dgm:pt>
    <dgm:pt modelId="{1099F140-8684-4E85-BC3D-E1D0BA39D508}" type="pres">
      <dgm:prSet presAssocID="{A92056F3-F576-488E-BDA9-D9A051711555}" presName="node" presStyleLbl="node1" presStyleIdx="4" presStyleCnt="16">
        <dgm:presLayoutVars>
          <dgm:bulletEnabled val="1"/>
        </dgm:presLayoutVars>
      </dgm:prSet>
      <dgm:spPr/>
    </dgm:pt>
    <dgm:pt modelId="{B68BD359-D529-4E1D-BD90-49704C8A1947}" type="pres">
      <dgm:prSet presAssocID="{3972F5B3-D3DF-4E0E-AA5B-992D6F6AA4A0}" presName="sibTrans" presStyleCnt="0"/>
      <dgm:spPr/>
    </dgm:pt>
    <dgm:pt modelId="{4A84D985-C287-4455-BE4D-118DD6813FD3}" type="pres">
      <dgm:prSet presAssocID="{8C59B7B7-38AF-4B63-9B4C-11F60D4E3AB8}" presName="node" presStyleLbl="node1" presStyleIdx="5" presStyleCnt="16">
        <dgm:presLayoutVars>
          <dgm:bulletEnabled val="1"/>
        </dgm:presLayoutVars>
      </dgm:prSet>
      <dgm:spPr/>
    </dgm:pt>
    <dgm:pt modelId="{6CEDE643-379C-4FFD-8EA2-01AB362C8370}" type="pres">
      <dgm:prSet presAssocID="{6C4E265C-5378-4D43-BC03-7ACFB7C5889A}" presName="sibTrans" presStyleCnt="0"/>
      <dgm:spPr/>
    </dgm:pt>
    <dgm:pt modelId="{48EAE705-AF5F-496E-94EA-28A71E42EB03}" type="pres">
      <dgm:prSet presAssocID="{6C9515B3-DBE8-4EF2-AF6A-B8239E55130D}" presName="node" presStyleLbl="node1" presStyleIdx="6" presStyleCnt="16">
        <dgm:presLayoutVars>
          <dgm:bulletEnabled val="1"/>
        </dgm:presLayoutVars>
      </dgm:prSet>
      <dgm:spPr/>
    </dgm:pt>
    <dgm:pt modelId="{923760A3-1F25-490A-91DE-91D8027B2C7F}" type="pres">
      <dgm:prSet presAssocID="{3777BD9B-DAE7-4035-A670-B0C9D93FBD49}" presName="sibTrans" presStyleCnt="0"/>
      <dgm:spPr/>
    </dgm:pt>
    <dgm:pt modelId="{41ECDEB0-4100-4AB7-89C9-E1CC1A412019}" type="pres">
      <dgm:prSet presAssocID="{9F715ED0-628B-4A61-ACFB-38E4B9403257}" presName="node" presStyleLbl="node1" presStyleIdx="7" presStyleCnt="16" custLinFactX="-100000" custLinFactY="17252" custLinFactNeighborX="-119940" custLinFactNeighborY="100000">
        <dgm:presLayoutVars>
          <dgm:bulletEnabled val="1"/>
        </dgm:presLayoutVars>
      </dgm:prSet>
      <dgm:spPr/>
    </dgm:pt>
    <dgm:pt modelId="{F3486752-AB2E-4A39-9407-647A51814D0D}" type="pres">
      <dgm:prSet presAssocID="{9C7B3809-1C62-417A-8B16-9320B905602D}" presName="sibTrans" presStyleCnt="0"/>
      <dgm:spPr/>
    </dgm:pt>
    <dgm:pt modelId="{D625182D-BA38-4680-BF60-C9D737EBFA7C}" type="pres">
      <dgm:prSet presAssocID="{A9498D82-E6F3-4E33-BF30-0BCD0759BE69}" presName="node" presStyleLbl="node1" presStyleIdx="8" presStyleCnt="16">
        <dgm:presLayoutVars>
          <dgm:bulletEnabled val="1"/>
        </dgm:presLayoutVars>
      </dgm:prSet>
      <dgm:spPr/>
    </dgm:pt>
    <dgm:pt modelId="{D216868B-84AC-4B1D-9BD9-6963DFB5827E}" type="pres">
      <dgm:prSet presAssocID="{CF1DA314-FA7A-489A-A50A-74AF43DDC1AA}" presName="sibTrans" presStyleCnt="0"/>
      <dgm:spPr/>
    </dgm:pt>
    <dgm:pt modelId="{0E6237E6-8C06-4507-AC48-6559E75FB389}" type="pres">
      <dgm:prSet presAssocID="{19EFB69F-112C-45C3-93EE-5C745DB58C92}" presName="node" presStyleLbl="node1" presStyleIdx="9" presStyleCnt="16" custLinFactX="100000" custLinFactY="-19441" custLinFactNeighborX="118644" custLinFactNeighborY="-100000">
        <dgm:presLayoutVars>
          <dgm:bulletEnabled val="1"/>
        </dgm:presLayoutVars>
      </dgm:prSet>
      <dgm:spPr/>
    </dgm:pt>
    <dgm:pt modelId="{1F424DE7-D9E7-4B4C-8494-EC7CF2C94A01}" type="pres">
      <dgm:prSet presAssocID="{8D83B3F0-8E62-4004-92FE-1304F95EF5BA}" presName="sibTrans" presStyleCnt="0"/>
      <dgm:spPr/>
    </dgm:pt>
    <dgm:pt modelId="{67246C11-0D7F-4736-920A-8045FD0E6916}" type="pres">
      <dgm:prSet presAssocID="{F3CD2F25-032F-4DD9-971E-FA8988DECF5D}" presName="node" presStyleLbl="node1" presStyleIdx="10" presStyleCnt="16">
        <dgm:presLayoutVars>
          <dgm:bulletEnabled val="1"/>
        </dgm:presLayoutVars>
      </dgm:prSet>
      <dgm:spPr/>
    </dgm:pt>
    <dgm:pt modelId="{A0DC8B37-1C73-4E1D-BECF-22A21B252A63}" type="pres">
      <dgm:prSet presAssocID="{6C93D432-CCFC-401D-B3D2-9AD739975678}" presName="sibTrans" presStyleCnt="0"/>
      <dgm:spPr/>
    </dgm:pt>
    <dgm:pt modelId="{BA89F6D0-562D-4663-AF21-1FB67DE65BEA}" type="pres">
      <dgm:prSet presAssocID="{4AF9D920-CB05-4437-BFD6-F712A22BEDA3}" presName="node" presStyleLbl="node1" presStyleIdx="11" presStyleCnt="16">
        <dgm:presLayoutVars>
          <dgm:bulletEnabled val="1"/>
        </dgm:presLayoutVars>
      </dgm:prSet>
      <dgm:spPr/>
    </dgm:pt>
    <dgm:pt modelId="{D8DC5E45-6B89-4994-BC31-5E723E98CC3E}" type="pres">
      <dgm:prSet presAssocID="{56586F1D-2862-447A-B001-4223C3EF5A24}" presName="sibTrans" presStyleCnt="0"/>
      <dgm:spPr/>
    </dgm:pt>
    <dgm:pt modelId="{F20071AE-96DD-4625-B7E6-4C7ADBE1D3BB}" type="pres">
      <dgm:prSet presAssocID="{17493C85-9F11-4E38-9ED6-FBD58E8F7B8A}" presName="node" presStyleLbl="node1" presStyleIdx="12" presStyleCnt="16">
        <dgm:presLayoutVars>
          <dgm:bulletEnabled val="1"/>
        </dgm:presLayoutVars>
      </dgm:prSet>
      <dgm:spPr/>
    </dgm:pt>
    <dgm:pt modelId="{564C4F09-1C09-42C6-93E2-E8F471A979D6}" type="pres">
      <dgm:prSet presAssocID="{7F955828-5C8F-4960-97D8-7846C55C3841}" presName="sibTrans" presStyleCnt="0"/>
      <dgm:spPr/>
    </dgm:pt>
    <dgm:pt modelId="{5E0CAA4D-1794-4DDF-9B3F-F80B6FE6C90A}" type="pres">
      <dgm:prSet presAssocID="{B3ACCDDF-8EFE-49BA-B759-1A1BA034A8B0}" presName="node" presStyleLbl="node1" presStyleIdx="13" presStyleCnt="16">
        <dgm:presLayoutVars>
          <dgm:bulletEnabled val="1"/>
        </dgm:presLayoutVars>
      </dgm:prSet>
      <dgm:spPr/>
    </dgm:pt>
    <dgm:pt modelId="{E2FFAEE4-8134-48CD-A40A-F542B698224C}" type="pres">
      <dgm:prSet presAssocID="{3528EBC8-4BC3-4EF4-8509-B979EA977B58}" presName="sibTrans" presStyleCnt="0"/>
      <dgm:spPr/>
    </dgm:pt>
    <dgm:pt modelId="{2608B4CD-71CC-4C53-9B04-DEC4AFF11374}" type="pres">
      <dgm:prSet presAssocID="{22CF9F2C-2E19-45C4-9BAB-A44CF31368F0}" presName="node" presStyleLbl="node1" presStyleIdx="14" presStyleCnt="16">
        <dgm:presLayoutVars>
          <dgm:bulletEnabled val="1"/>
        </dgm:presLayoutVars>
      </dgm:prSet>
      <dgm:spPr/>
    </dgm:pt>
    <dgm:pt modelId="{4ADBA66E-2969-4987-ACDD-AB31E6D617A4}" type="pres">
      <dgm:prSet presAssocID="{1F7AA185-AB1D-45E1-A840-CF12480984F1}" presName="sibTrans" presStyleCnt="0"/>
      <dgm:spPr/>
    </dgm:pt>
    <dgm:pt modelId="{D837A25D-516B-40F7-A654-DFCDEB4F71CD}" type="pres">
      <dgm:prSet presAssocID="{EC5F6CE9-0823-4E7C-99D4-582FCBD32034}" presName="node" presStyleLbl="node1" presStyleIdx="15" presStyleCnt="16">
        <dgm:presLayoutVars>
          <dgm:bulletEnabled val="1"/>
        </dgm:presLayoutVars>
      </dgm:prSet>
      <dgm:spPr/>
    </dgm:pt>
  </dgm:ptLst>
  <dgm:cxnLst>
    <dgm:cxn modelId="{F9E0290B-2BD8-45F2-B490-ABF78E341A01}" type="presOf" srcId="{DCC0A58F-B79C-42E8-81C8-98C0436E7823}" destId="{1639FB21-6B16-4389-AA4A-A6D64B0CD54A}" srcOrd="0" destOrd="0" presId="urn:microsoft.com/office/officeart/2005/8/layout/default"/>
    <dgm:cxn modelId="{D3D4680C-0954-4248-8E3E-1707B6B7CD93}" srcId="{731FC4CA-7BA9-400A-843A-BBAC4EBC02C3}" destId="{A9498D82-E6F3-4E33-BF30-0BCD0759BE69}" srcOrd="8" destOrd="0" parTransId="{C385429C-CDF6-4C06-93E0-15E0A1D6F82A}" sibTransId="{CF1DA314-FA7A-489A-A50A-74AF43DDC1AA}"/>
    <dgm:cxn modelId="{EFFA5A11-E4F2-4E27-B7A1-6320A5786F92}" srcId="{731FC4CA-7BA9-400A-843A-BBAC4EBC02C3}" destId="{6A67A05B-A007-4628-B8CD-489884C809C9}" srcOrd="1" destOrd="0" parTransId="{426CE722-8A4C-419D-9515-C5FD17700AFD}" sibTransId="{5FD09860-11A1-4A6F-9E70-7A86FC3CB03B}"/>
    <dgm:cxn modelId="{F0D78918-6486-4EBC-AE27-B09223A360D2}" srcId="{731FC4CA-7BA9-400A-843A-BBAC4EBC02C3}" destId="{DCC0A58F-B79C-42E8-81C8-98C0436E7823}" srcOrd="3" destOrd="0" parTransId="{947923AA-6327-4ECD-AFA1-C1E860263B04}" sibTransId="{A7F17AB0-09DE-4A79-A3EF-B193924F8DC7}"/>
    <dgm:cxn modelId="{06F8EC24-EDC2-4FC7-8643-4D6470F6AD7D}" type="presOf" srcId="{F3CD2F25-032F-4DD9-971E-FA8988DECF5D}" destId="{67246C11-0D7F-4736-920A-8045FD0E6916}" srcOrd="0" destOrd="0" presId="urn:microsoft.com/office/officeart/2005/8/layout/default"/>
    <dgm:cxn modelId="{3BCB872A-6F7E-4D27-A699-00578A83B43B}" srcId="{731FC4CA-7BA9-400A-843A-BBAC4EBC02C3}" destId="{B3ACCDDF-8EFE-49BA-B759-1A1BA034A8B0}" srcOrd="13" destOrd="0" parTransId="{B9B2AE6E-33CC-4881-A09F-9258285AF454}" sibTransId="{3528EBC8-4BC3-4EF4-8509-B979EA977B58}"/>
    <dgm:cxn modelId="{29BCCB35-F5AC-4D40-9FE8-467D9E5D26CE}" type="presOf" srcId="{731FC4CA-7BA9-400A-843A-BBAC4EBC02C3}" destId="{33BFE61E-D3B8-4020-BD7F-DA290D4BD0E6}" srcOrd="0" destOrd="0" presId="urn:microsoft.com/office/officeart/2005/8/layout/default"/>
    <dgm:cxn modelId="{BEFC4336-1CD0-4C2B-A2AB-3D769F54CA97}" type="presOf" srcId="{22CF9F2C-2E19-45C4-9BAB-A44CF31368F0}" destId="{2608B4CD-71CC-4C53-9B04-DEC4AFF11374}" srcOrd="0" destOrd="0" presId="urn:microsoft.com/office/officeart/2005/8/layout/default"/>
    <dgm:cxn modelId="{D465C140-5306-4956-87A7-140F2BB3AFE3}" type="presOf" srcId="{6C9515B3-DBE8-4EF2-AF6A-B8239E55130D}" destId="{48EAE705-AF5F-496E-94EA-28A71E42EB03}" srcOrd="0" destOrd="0" presId="urn:microsoft.com/office/officeart/2005/8/layout/default"/>
    <dgm:cxn modelId="{578AC75B-3F45-4933-8D36-F02FB149AFC0}" srcId="{731FC4CA-7BA9-400A-843A-BBAC4EBC02C3}" destId="{A92056F3-F576-488E-BDA9-D9A051711555}" srcOrd="4" destOrd="0" parTransId="{64FF09CC-E252-4DF6-9B17-9A1BC0F5AE11}" sibTransId="{3972F5B3-D3DF-4E0E-AA5B-992D6F6AA4A0}"/>
    <dgm:cxn modelId="{3839D760-EB82-4906-9EA1-6BEE6677AC37}" srcId="{731FC4CA-7BA9-400A-843A-BBAC4EBC02C3}" destId="{F3CD2F25-032F-4DD9-971E-FA8988DECF5D}" srcOrd="10" destOrd="0" parTransId="{88B28168-212A-4672-9BBD-6EF880E7E8EB}" sibTransId="{6C93D432-CCFC-401D-B3D2-9AD739975678}"/>
    <dgm:cxn modelId="{C7B7E662-9962-4BDF-906F-0FB7FED14944}" type="presOf" srcId="{19EFB69F-112C-45C3-93EE-5C745DB58C92}" destId="{0E6237E6-8C06-4507-AC48-6559E75FB389}" srcOrd="0" destOrd="0" presId="urn:microsoft.com/office/officeart/2005/8/layout/default"/>
    <dgm:cxn modelId="{7A102865-63D2-49A4-9098-5145B0783697}" srcId="{731FC4CA-7BA9-400A-843A-BBAC4EBC02C3}" destId="{21311E47-7F96-4A58-9051-44FE1A16B0C9}" srcOrd="0" destOrd="0" parTransId="{010BFADD-8B9F-4EE8-AA66-818A4828C9D7}" sibTransId="{427C0953-B0C6-4331-8516-A0E6158B598A}"/>
    <dgm:cxn modelId="{A6E20B46-7E98-46D4-970B-C4FE2C8BF5BC}" srcId="{731FC4CA-7BA9-400A-843A-BBAC4EBC02C3}" destId="{EC5F6CE9-0823-4E7C-99D4-582FCBD32034}" srcOrd="15" destOrd="0" parTransId="{85FA8F48-FD7D-4B08-B95A-E0735621DB71}" sibTransId="{912BD67C-67E3-49F5-8452-663D94449E50}"/>
    <dgm:cxn modelId="{AAFE8267-68ED-44C1-99A6-943CE5E10DD3}" srcId="{731FC4CA-7BA9-400A-843A-BBAC4EBC02C3}" destId="{C44C07CC-736B-4989-9E8F-4FD1F43BF16C}" srcOrd="2" destOrd="0" parTransId="{F473475F-1BDD-4043-8789-8DD82AF5A9F8}" sibTransId="{7F7D2820-7E44-44A1-8624-86695A10EB0F}"/>
    <dgm:cxn modelId="{61473852-2F4C-48EF-85EB-12D4356B711C}" srcId="{731FC4CA-7BA9-400A-843A-BBAC4EBC02C3}" destId="{4AF9D920-CB05-4437-BFD6-F712A22BEDA3}" srcOrd="11" destOrd="0" parTransId="{981D530F-1A2F-4ED5-A3AA-B4CBF10B1B34}" sibTransId="{56586F1D-2862-447A-B001-4223C3EF5A24}"/>
    <dgm:cxn modelId="{FA62B458-B5E3-4E26-B6FD-F7B1BAA27868}" type="presOf" srcId="{EC5F6CE9-0823-4E7C-99D4-582FCBD32034}" destId="{D837A25D-516B-40F7-A654-DFCDEB4F71CD}" srcOrd="0" destOrd="0" presId="urn:microsoft.com/office/officeart/2005/8/layout/default"/>
    <dgm:cxn modelId="{2562E580-815F-4CFA-B9D4-DD484CB07521}" type="presOf" srcId="{21311E47-7F96-4A58-9051-44FE1A16B0C9}" destId="{06B57814-5AED-4ADF-8926-457C6C46E6F3}" srcOrd="0" destOrd="0" presId="urn:microsoft.com/office/officeart/2005/8/layout/default"/>
    <dgm:cxn modelId="{3C7EF588-3E22-4400-9FC6-47788EE55840}" type="presOf" srcId="{6A67A05B-A007-4628-B8CD-489884C809C9}" destId="{E41F5A2C-524D-4A0A-9FF1-96989C0D553C}" srcOrd="0" destOrd="0" presId="urn:microsoft.com/office/officeart/2005/8/layout/default"/>
    <dgm:cxn modelId="{1D7A8299-375E-4139-B019-00BBD3899882}" type="presOf" srcId="{9F715ED0-628B-4A61-ACFB-38E4B9403257}" destId="{41ECDEB0-4100-4AB7-89C9-E1CC1A412019}" srcOrd="0" destOrd="0" presId="urn:microsoft.com/office/officeart/2005/8/layout/default"/>
    <dgm:cxn modelId="{3C6070A7-C807-4CDB-97CC-E6D4DA03C5D7}" srcId="{731FC4CA-7BA9-400A-843A-BBAC4EBC02C3}" destId="{22CF9F2C-2E19-45C4-9BAB-A44CF31368F0}" srcOrd="14" destOrd="0" parTransId="{58347CAF-84BE-40A3-BF23-74BC007F6820}" sibTransId="{1F7AA185-AB1D-45E1-A840-CF12480984F1}"/>
    <dgm:cxn modelId="{B5BC53AE-D308-48D4-AF2F-4CCE73C14743}" srcId="{731FC4CA-7BA9-400A-843A-BBAC4EBC02C3}" destId="{9F715ED0-628B-4A61-ACFB-38E4B9403257}" srcOrd="7" destOrd="0" parTransId="{F877F302-8DA7-44FC-AE05-D77FEDF6A710}" sibTransId="{9C7B3809-1C62-417A-8B16-9320B905602D}"/>
    <dgm:cxn modelId="{674A3BB1-2ABC-4000-9290-7BC637B1ED67}" type="presOf" srcId="{A9498D82-E6F3-4E33-BF30-0BCD0759BE69}" destId="{D625182D-BA38-4680-BF60-C9D737EBFA7C}" srcOrd="0" destOrd="0" presId="urn:microsoft.com/office/officeart/2005/8/layout/default"/>
    <dgm:cxn modelId="{FBCCB0C3-7325-41B1-9676-93E99A75BEB9}" srcId="{731FC4CA-7BA9-400A-843A-BBAC4EBC02C3}" destId="{8C59B7B7-38AF-4B63-9B4C-11F60D4E3AB8}" srcOrd="5" destOrd="0" parTransId="{1E263686-F094-42C7-BF2A-CEE2A4421D60}" sibTransId="{6C4E265C-5378-4D43-BC03-7ACFB7C5889A}"/>
    <dgm:cxn modelId="{60B025C9-FA9A-4599-997B-189609FF8AB9}" type="presOf" srcId="{A92056F3-F576-488E-BDA9-D9A051711555}" destId="{1099F140-8684-4E85-BC3D-E1D0BA39D508}" srcOrd="0" destOrd="0" presId="urn:microsoft.com/office/officeart/2005/8/layout/default"/>
    <dgm:cxn modelId="{B03E89CA-1180-4E30-AC75-35BB968D3E06}" type="presOf" srcId="{4AF9D920-CB05-4437-BFD6-F712A22BEDA3}" destId="{BA89F6D0-562D-4663-AF21-1FB67DE65BEA}" srcOrd="0" destOrd="0" presId="urn:microsoft.com/office/officeart/2005/8/layout/default"/>
    <dgm:cxn modelId="{B7C2BFD1-E179-4681-8613-0F0FF04F6207}" srcId="{731FC4CA-7BA9-400A-843A-BBAC4EBC02C3}" destId="{6C9515B3-DBE8-4EF2-AF6A-B8239E55130D}" srcOrd="6" destOrd="0" parTransId="{845F4216-66AD-4DC4-85AD-742462BE1EE8}" sibTransId="{3777BD9B-DAE7-4035-A670-B0C9D93FBD49}"/>
    <dgm:cxn modelId="{BD60DED2-F879-45E8-81F8-392B37CEF928}" srcId="{731FC4CA-7BA9-400A-843A-BBAC4EBC02C3}" destId="{17493C85-9F11-4E38-9ED6-FBD58E8F7B8A}" srcOrd="12" destOrd="0" parTransId="{9DE9140B-9280-4478-A8BE-6D09B8460B85}" sibTransId="{7F955828-5C8F-4960-97D8-7846C55C3841}"/>
    <dgm:cxn modelId="{7B4A38DD-D283-4217-B979-E22462B8525E}" type="presOf" srcId="{17493C85-9F11-4E38-9ED6-FBD58E8F7B8A}" destId="{F20071AE-96DD-4625-B7E6-4C7ADBE1D3BB}" srcOrd="0" destOrd="0" presId="urn:microsoft.com/office/officeart/2005/8/layout/default"/>
    <dgm:cxn modelId="{C1D274E0-321E-4D8A-A191-EEE23F0DBFC5}" type="presOf" srcId="{B3ACCDDF-8EFE-49BA-B759-1A1BA034A8B0}" destId="{5E0CAA4D-1794-4DDF-9B3F-F80B6FE6C90A}" srcOrd="0" destOrd="0" presId="urn:microsoft.com/office/officeart/2005/8/layout/default"/>
    <dgm:cxn modelId="{BF8D7EE5-9919-4088-9D1F-9ABBC04419D9}" type="presOf" srcId="{C44C07CC-736B-4989-9E8F-4FD1F43BF16C}" destId="{C83165C0-D1DD-4D99-9B85-2B4F484A5EDA}" srcOrd="0" destOrd="0" presId="urn:microsoft.com/office/officeart/2005/8/layout/default"/>
    <dgm:cxn modelId="{2BBD07F2-66A5-40BD-AB94-86F66D9A275F}" type="presOf" srcId="{8C59B7B7-38AF-4B63-9B4C-11F60D4E3AB8}" destId="{4A84D985-C287-4455-BE4D-118DD6813FD3}" srcOrd="0" destOrd="0" presId="urn:microsoft.com/office/officeart/2005/8/layout/default"/>
    <dgm:cxn modelId="{0838CBFC-9E52-4EE8-9417-FEC6A8C3F3DC}" srcId="{731FC4CA-7BA9-400A-843A-BBAC4EBC02C3}" destId="{19EFB69F-112C-45C3-93EE-5C745DB58C92}" srcOrd="9" destOrd="0" parTransId="{2FDE9C6A-4F63-4F2F-A4F7-13F9B0B2831E}" sibTransId="{8D83B3F0-8E62-4004-92FE-1304F95EF5BA}"/>
    <dgm:cxn modelId="{A4B1A2DC-94F9-4EC8-B02E-726918639771}" type="presParOf" srcId="{33BFE61E-D3B8-4020-BD7F-DA290D4BD0E6}" destId="{06B57814-5AED-4ADF-8926-457C6C46E6F3}" srcOrd="0" destOrd="0" presId="urn:microsoft.com/office/officeart/2005/8/layout/default"/>
    <dgm:cxn modelId="{67E94209-1758-493E-9B19-D7D0869E5AA5}" type="presParOf" srcId="{33BFE61E-D3B8-4020-BD7F-DA290D4BD0E6}" destId="{7DA4E650-4890-4CA7-B3A9-146D84EEA986}" srcOrd="1" destOrd="0" presId="urn:microsoft.com/office/officeart/2005/8/layout/default"/>
    <dgm:cxn modelId="{19F73891-2822-4D69-8DE3-A81B3A272847}" type="presParOf" srcId="{33BFE61E-D3B8-4020-BD7F-DA290D4BD0E6}" destId="{E41F5A2C-524D-4A0A-9FF1-96989C0D553C}" srcOrd="2" destOrd="0" presId="urn:microsoft.com/office/officeart/2005/8/layout/default"/>
    <dgm:cxn modelId="{D0BEC9E6-7A9E-467E-AE1C-246900FA2DF4}" type="presParOf" srcId="{33BFE61E-D3B8-4020-BD7F-DA290D4BD0E6}" destId="{F3D77994-4F10-4BEF-AB7B-DABE5ABECD1F}" srcOrd="3" destOrd="0" presId="urn:microsoft.com/office/officeart/2005/8/layout/default"/>
    <dgm:cxn modelId="{93542F23-D7EB-42EC-88E2-DD8AFDF5EF09}" type="presParOf" srcId="{33BFE61E-D3B8-4020-BD7F-DA290D4BD0E6}" destId="{C83165C0-D1DD-4D99-9B85-2B4F484A5EDA}" srcOrd="4" destOrd="0" presId="urn:microsoft.com/office/officeart/2005/8/layout/default"/>
    <dgm:cxn modelId="{1CD9B1DE-19B0-443E-8D7B-8BEB1F0A678D}" type="presParOf" srcId="{33BFE61E-D3B8-4020-BD7F-DA290D4BD0E6}" destId="{E3732AF0-B357-46F0-8B47-7ADA11C4E4F0}" srcOrd="5" destOrd="0" presId="urn:microsoft.com/office/officeart/2005/8/layout/default"/>
    <dgm:cxn modelId="{25304E2A-EA0C-4B24-9190-DA6C0952B799}" type="presParOf" srcId="{33BFE61E-D3B8-4020-BD7F-DA290D4BD0E6}" destId="{1639FB21-6B16-4389-AA4A-A6D64B0CD54A}" srcOrd="6" destOrd="0" presId="urn:microsoft.com/office/officeart/2005/8/layout/default"/>
    <dgm:cxn modelId="{A78AF704-66C4-456D-A632-BBB35B65655A}" type="presParOf" srcId="{33BFE61E-D3B8-4020-BD7F-DA290D4BD0E6}" destId="{CCCAE4FF-D131-4BC4-8C03-F1F5E0DC74EF}" srcOrd="7" destOrd="0" presId="urn:microsoft.com/office/officeart/2005/8/layout/default"/>
    <dgm:cxn modelId="{98A9FA4F-4768-4DCF-BEA4-A3A88347CE03}" type="presParOf" srcId="{33BFE61E-D3B8-4020-BD7F-DA290D4BD0E6}" destId="{1099F140-8684-4E85-BC3D-E1D0BA39D508}" srcOrd="8" destOrd="0" presId="urn:microsoft.com/office/officeart/2005/8/layout/default"/>
    <dgm:cxn modelId="{3DE0275D-D090-49A3-9717-DE625BAD9C43}" type="presParOf" srcId="{33BFE61E-D3B8-4020-BD7F-DA290D4BD0E6}" destId="{B68BD359-D529-4E1D-BD90-49704C8A1947}" srcOrd="9" destOrd="0" presId="urn:microsoft.com/office/officeart/2005/8/layout/default"/>
    <dgm:cxn modelId="{E5D8EA31-DA93-4CF5-B0D1-981F3C6AF1E6}" type="presParOf" srcId="{33BFE61E-D3B8-4020-BD7F-DA290D4BD0E6}" destId="{4A84D985-C287-4455-BE4D-118DD6813FD3}" srcOrd="10" destOrd="0" presId="urn:microsoft.com/office/officeart/2005/8/layout/default"/>
    <dgm:cxn modelId="{DFE5E0C2-CC38-47C8-8D83-C8CABB52DF10}" type="presParOf" srcId="{33BFE61E-D3B8-4020-BD7F-DA290D4BD0E6}" destId="{6CEDE643-379C-4FFD-8EA2-01AB362C8370}" srcOrd="11" destOrd="0" presId="urn:microsoft.com/office/officeart/2005/8/layout/default"/>
    <dgm:cxn modelId="{5E398EE3-01F3-4E41-B3F3-A52AADD79748}" type="presParOf" srcId="{33BFE61E-D3B8-4020-BD7F-DA290D4BD0E6}" destId="{48EAE705-AF5F-496E-94EA-28A71E42EB03}" srcOrd="12" destOrd="0" presId="urn:microsoft.com/office/officeart/2005/8/layout/default"/>
    <dgm:cxn modelId="{0577C9F3-ED4F-45AA-B361-C86377B2FAB9}" type="presParOf" srcId="{33BFE61E-D3B8-4020-BD7F-DA290D4BD0E6}" destId="{923760A3-1F25-490A-91DE-91D8027B2C7F}" srcOrd="13" destOrd="0" presId="urn:microsoft.com/office/officeart/2005/8/layout/default"/>
    <dgm:cxn modelId="{BE931358-D4B8-4DD7-AEBE-9BCD47D173B0}" type="presParOf" srcId="{33BFE61E-D3B8-4020-BD7F-DA290D4BD0E6}" destId="{41ECDEB0-4100-4AB7-89C9-E1CC1A412019}" srcOrd="14" destOrd="0" presId="urn:microsoft.com/office/officeart/2005/8/layout/default"/>
    <dgm:cxn modelId="{3C508E00-8C96-4528-B295-C5F5C2DA9556}" type="presParOf" srcId="{33BFE61E-D3B8-4020-BD7F-DA290D4BD0E6}" destId="{F3486752-AB2E-4A39-9407-647A51814D0D}" srcOrd="15" destOrd="0" presId="urn:microsoft.com/office/officeart/2005/8/layout/default"/>
    <dgm:cxn modelId="{FE80B0E4-BB0D-42C1-B5DC-E582C7ABAB55}" type="presParOf" srcId="{33BFE61E-D3B8-4020-BD7F-DA290D4BD0E6}" destId="{D625182D-BA38-4680-BF60-C9D737EBFA7C}" srcOrd="16" destOrd="0" presId="urn:microsoft.com/office/officeart/2005/8/layout/default"/>
    <dgm:cxn modelId="{4CC6B698-DFCE-4554-BEC6-E0FD198761C6}" type="presParOf" srcId="{33BFE61E-D3B8-4020-BD7F-DA290D4BD0E6}" destId="{D216868B-84AC-4B1D-9BD9-6963DFB5827E}" srcOrd="17" destOrd="0" presId="urn:microsoft.com/office/officeart/2005/8/layout/default"/>
    <dgm:cxn modelId="{B7B63F21-0791-48D1-8F26-4A4110E54F77}" type="presParOf" srcId="{33BFE61E-D3B8-4020-BD7F-DA290D4BD0E6}" destId="{0E6237E6-8C06-4507-AC48-6559E75FB389}" srcOrd="18" destOrd="0" presId="urn:microsoft.com/office/officeart/2005/8/layout/default"/>
    <dgm:cxn modelId="{A39AD739-E296-46F2-AE74-360F83ECEE78}" type="presParOf" srcId="{33BFE61E-D3B8-4020-BD7F-DA290D4BD0E6}" destId="{1F424DE7-D9E7-4B4C-8494-EC7CF2C94A01}" srcOrd="19" destOrd="0" presId="urn:microsoft.com/office/officeart/2005/8/layout/default"/>
    <dgm:cxn modelId="{40BC5542-987C-4233-9AFE-E5E2FF87E824}" type="presParOf" srcId="{33BFE61E-D3B8-4020-BD7F-DA290D4BD0E6}" destId="{67246C11-0D7F-4736-920A-8045FD0E6916}" srcOrd="20" destOrd="0" presId="urn:microsoft.com/office/officeart/2005/8/layout/default"/>
    <dgm:cxn modelId="{EEEAE7D2-3D65-4674-9E02-A2316E090CD6}" type="presParOf" srcId="{33BFE61E-D3B8-4020-BD7F-DA290D4BD0E6}" destId="{A0DC8B37-1C73-4E1D-BECF-22A21B252A63}" srcOrd="21" destOrd="0" presId="urn:microsoft.com/office/officeart/2005/8/layout/default"/>
    <dgm:cxn modelId="{8CBE1009-EC5D-4B99-9675-22D21F5332C9}" type="presParOf" srcId="{33BFE61E-D3B8-4020-BD7F-DA290D4BD0E6}" destId="{BA89F6D0-562D-4663-AF21-1FB67DE65BEA}" srcOrd="22" destOrd="0" presId="urn:microsoft.com/office/officeart/2005/8/layout/default"/>
    <dgm:cxn modelId="{615776DC-6BE5-4FCD-9CA8-B38FA0B72D6A}" type="presParOf" srcId="{33BFE61E-D3B8-4020-BD7F-DA290D4BD0E6}" destId="{D8DC5E45-6B89-4994-BC31-5E723E98CC3E}" srcOrd="23" destOrd="0" presId="urn:microsoft.com/office/officeart/2005/8/layout/default"/>
    <dgm:cxn modelId="{9895E787-6EFF-4D57-86B3-BADB37471176}" type="presParOf" srcId="{33BFE61E-D3B8-4020-BD7F-DA290D4BD0E6}" destId="{F20071AE-96DD-4625-B7E6-4C7ADBE1D3BB}" srcOrd="24" destOrd="0" presId="urn:microsoft.com/office/officeart/2005/8/layout/default"/>
    <dgm:cxn modelId="{83510589-26B9-47C1-B937-0BA41C718038}" type="presParOf" srcId="{33BFE61E-D3B8-4020-BD7F-DA290D4BD0E6}" destId="{564C4F09-1C09-42C6-93E2-E8F471A979D6}" srcOrd="25" destOrd="0" presId="urn:microsoft.com/office/officeart/2005/8/layout/default"/>
    <dgm:cxn modelId="{AC5D89EE-A31B-458B-870B-8456285BAC7E}" type="presParOf" srcId="{33BFE61E-D3B8-4020-BD7F-DA290D4BD0E6}" destId="{5E0CAA4D-1794-4DDF-9B3F-F80B6FE6C90A}" srcOrd="26" destOrd="0" presId="urn:microsoft.com/office/officeart/2005/8/layout/default"/>
    <dgm:cxn modelId="{B6E00B7A-56A6-4CBE-B49F-7876307423E1}" type="presParOf" srcId="{33BFE61E-D3B8-4020-BD7F-DA290D4BD0E6}" destId="{E2FFAEE4-8134-48CD-A40A-F542B698224C}" srcOrd="27" destOrd="0" presId="urn:microsoft.com/office/officeart/2005/8/layout/default"/>
    <dgm:cxn modelId="{50681C04-D381-405C-B92E-02BCE4BD3625}" type="presParOf" srcId="{33BFE61E-D3B8-4020-BD7F-DA290D4BD0E6}" destId="{2608B4CD-71CC-4C53-9B04-DEC4AFF11374}" srcOrd="28" destOrd="0" presId="urn:microsoft.com/office/officeart/2005/8/layout/default"/>
    <dgm:cxn modelId="{C4435B4E-B814-465B-958E-F75B8B40E201}" type="presParOf" srcId="{33BFE61E-D3B8-4020-BD7F-DA290D4BD0E6}" destId="{4ADBA66E-2969-4987-ACDD-AB31E6D617A4}" srcOrd="29" destOrd="0" presId="urn:microsoft.com/office/officeart/2005/8/layout/default"/>
    <dgm:cxn modelId="{2134429E-C0C3-41F3-BC18-5A986D7C96B4}" type="presParOf" srcId="{33BFE61E-D3B8-4020-BD7F-DA290D4BD0E6}" destId="{D837A25D-516B-40F7-A654-DFCDEB4F71CD}"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8A3444-A4C2-46C0-8BF0-DE9C08EE0B2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D99D18A-3A7E-4BBF-A902-53C18102EDD7}">
      <dgm:prSet phldrT="[Text]"/>
      <dgm:spPr>
        <a:solidFill>
          <a:schemeClr val="accent2"/>
        </a:solidFill>
      </dgm:spPr>
      <dgm:t>
        <a:bodyPr/>
        <a:lstStyle/>
        <a:p>
          <a:r>
            <a:rPr lang="en-GB" b="1">
              <a:latin typeface="Aptos" panose="020B0004020202020204" pitchFamily="34" charset="0"/>
            </a:rPr>
            <a:t>Create a strategic careers plan</a:t>
          </a:r>
        </a:p>
      </dgm:t>
    </dgm:pt>
    <dgm:pt modelId="{4FFD5FBA-66EA-4B5C-8DF5-B9A14BE55EAF}" type="parTrans" cxnId="{88C32ED2-D77E-4375-AF54-07FCE55D441A}">
      <dgm:prSet/>
      <dgm:spPr/>
      <dgm:t>
        <a:bodyPr/>
        <a:lstStyle/>
        <a:p>
          <a:endParaRPr lang="en-GB"/>
        </a:p>
      </dgm:t>
    </dgm:pt>
    <dgm:pt modelId="{05C89566-EA98-4C30-9BB9-3D51054C3B3D}" type="sibTrans" cxnId="{88C32ED2-D77E-4375-AF54-07FCE55D441A}">
      <dgm:prSet/>
      <dgm:spPr/>
      <dgm:t>
        <a:bodyPr/>
        <a:lstStyle/>
        <a:p>
          <a:endParaRPr lang="en-GB"/>
        </a:p>
      </dgm:t>
    </dgm:pt>
    <dgm:pt modelId="{FEF20DDE-4D5A-4EC4-9286-14FC5B567B2F}">
      <dgm:prSet phldrT="[Text]"/>
      <dgm:spPr>
        <a:solidFill>
          <a:schemeClr val="accent3"/>
        </a:solidFill>
      </dgm:spPr>
      <dgm:t>
        <a:bodyPr/>
        <a:lstStyle/>
        <a:p>
          <a:r>
            <a:rPr lang="en-GB" b="1">
              <a:latin typeface="Aptos" panose="020B0004020202020204" pitchFamily="34" charset="0"/>
            </a:rPr>
            <a:t>Develop progressive and responsive careers provision</a:t>
          </a:r>
        </a:p>
      </dgm:t>
    </dgm:pt>
    <dgm:pt modelId="{0F1361C0-9BCC-4554-8373-D6FE985C4589}" type="parTrans" cxnId="{DCB89F6F-C576-4C14-8615-A1CF8591C7C6}">
      <dgm:prSet/>
      <dgm:spPr/>
      <dgm:t>
        <a:bodyPr/>
        <a:lstStyle/>
        <a:p>
          <a:endParaRPr lang="en-GB"/>
        </a:p>
      </dgm:t>
    </dgm:pt>
    <dgm:pt modelId="{C0CF489C-568F-40AA-A779-421E2BDA9296}" type="sibTrans" cxnId="{DCB89F6F-C576-4C14-8615-A1CF8591C7C6}">
      <dgm:prSet/>
      <dgm:spPr/>
      <dgm:t>
        <a:bodyPr/>
        <a:lstStyle/>
        <a:p>
          <a:endParaRPr lang="en-GB"/>
        </a:p>
      </dgm:t>
    </dgm:pt>
    <dgm:pt modelId="{F9C8ACD0-5000-424A-89FC-ECCA7918DE64}">
      <dgm:prSet phldrT="[Text]"/>
      <dgm:spPr/>
      <dgm:t>
        <a:bodyPr/>
        <a:lstStyle/>
        <a:p>
          <a:r>
            <a:rPr lang="en-GB" b="1">
              <a:latin typeface="Aptos" panose="020B0004020202020204" pitchFamily="34" charset="0"/>
            </a:rPr>
            <a:t>Effectively evaluate your careers provision</a:t>
          </a:r>
        </a:p>
      </dgm:t>
    </dgm:pt>
    <dgm:pt modelId="{163F5500-02D8-46C1-BA04-ED98E7958192}" type="parTrans" cxnId="{18CBA0FC-717F-49F6-BEAC-CF783A870896}">
      <dgm:prSet/>
      <dgm:spPr/>
      <dgm:t>
        <a:bodyPr/>
        <a:lstStyle/>
        <a:p>
          <a:endParaRPr lang="en-GB"/>
        </a:p>
      </dgm:t>
    </dgm:pt>
    <dgm:pt modelId="{D6B719D4-923C-4643-92FA-D3D2A16A971D}" type="sibTrans" cxnId="{18CBA0FC-717F-49F6-BEAC-CF783A870896}">
      <dgm:prSet/>
      <dgm:spPr/>
      <dgm:t>
        <a:bodyPr/>
        <a:lstStyle/>
        <a:p>
          <a:endParaRPr lang="en-GB"/>
        </a:p>
      </dgm:t>
    </dgm:pt>
    <dgm:pt modelId="{4AE829FC-55DC-4C5B-B2CD-1531EB7B9493}">
      <dgm:prSet phldrT="[Text]"/>
      <dgm:spPr>
        <a:solidFill>
          <a:schemeClr val="accent3"/>
        </a:solidFill>
      </dgm:spPr>
      <dgm:t>
        <a:bodyPr/>
        <a:lstStyle/>
        <a:p>
          <a:r>
            <a:rPr lang="en-GB" b="1">
              <a:latin typeface="Aptos" panose="020B0004020202020204" pitchFamily="34" charset="0"/>
            </a:rPr>
            <a:t>Embed careers in the curriculum</a:t>
          </a:r>
        </a:p>
      </dgm:t>
    </dgm:pt>
    <dgm:pt modelId="{3D7E324A-355F-4C13-B435-DFD5B4ACD6EE}" type="parTrans" cxnId="{241CDE4E-2375-47FB-AD8F-1BF55193AA4D}">
      <dgm:prSet/>
      <dgm:spPr/>
      <dgm:t>
        <a:bodyPr/>
        <a:lstStyle/>
        <a:p>
          <a:endParaRPr lang="en-GB"/>
        </a:p>
      </dgm:t>
    </dgm:pt>
    <dgm:pt modelId="{E89FEB6E-6EF3-4574-AB04-6C19B03F4212}" type="sibTrans" cxnId="{241CDE4E-2375-47FB-AD8F-1BF55193AA4D}">
      <dgm:prSet/>
      <dgm:spPr/>
      <dgm:t>
        <a:bodyPr/>
        <a:lstStyle/>
        <a:p>
          <a:endParaRPr lang="en-GB"/>
        </a:p>
      </dgm:t>
    </dgm:pt>
    <dgm:pt modelId="{D934EA2F-E998-42BF-91C7-1CF3724312A1}">
      <dgm:prSet phldrT="[Text]"/>
      <dgm:spPr/>
      <dgm:t>
        <a:bodyPr/>
        <a:lstStyle/>
        <a:p>
          <a:r>
            <a:rPr lang="en-GB" b="1">
              <a:latin typeface="Aptos" panose="020B0004020202020204" pitchFamily="34" charset="0"/>
            </a:rPr>
            <a:t>Embed progressive employer encounters and work experiences</a:t>
          </a:r>
        </a:p>
      </dgm:t>
    </dgm:pt>
    <dgm:pt modelId="{54951F25-263E-4D7E-8E4C-3AFCA9EE86EB}" type="parTrans" cxnId="{9A937451-AE07-40F4-B402-0BBBFC5D9116}">
      <dgm:prSet/>
      <dgm:spPr/>
      <dgm:t>
        <a:bodyPr/>
        <a:lstStyle/>
        <a:p>
          <a:endParaRPr lang="en-GB"/>
        </a:p>
      </dgm:t>
    </dgm:pt>
    <dgm:pt modelId="{F10DFD6E-967D-45E7-9756-B007594599BC}" type="sibTrans" cxnId="{9A937451-AE07-40F4-B402-0BBBFC5D9116}">
      <dgm:prSet/>
      <dgm:spPr/>
      <dgm:t>
        <a:bodyPr/>
        <a:lstStyle/>
        <a:p>
          <a:endParaRPr lang="en-GB"/>
        </a:p>
      </dgm:t>
    </dgm:pt>
    <dgm:pt modelId="{17F8399C-D2B2-4530-916E-B3B8464A7696}">
      <dgm:prSet/>
      <dgm:spPr>
        <a:solidFill>
          <a:schemeClr val="accent2"/>
        </a:solidFill>
      </dgm:spPr>
      <dgm:t>
        <a:bodyPr/>
        <a:lstStyle/>
        <a:p>
          <a:r>
            <a:rPr lang="en-GB" b="1">
              <a:latin typeface="Aptos" panose="020B0004020202020204" pitchFamily="34" charset="0"/>
            </a:rPr>
            <a:t>Embed progressive encounters with further and higher education </a:t>
          </a:r>
        </a:p>
      </dgm:t>
    </dgm:pt>
    <dgm:pt modelId="{CCFC929D-3267-4F4F-A741-B5C910A15441}" type="parTrans" cxnId="{17B145D2-5F90-4E0C-ACC9-52196460E1FB}">
      <dgm:prSet/>
      <dgm:spPr/>
      <dgm:t>
        <a:bodyPr/>
        <a:lstStyle/>
        <a:p>
          <a:endParaRPr lang="en-GB"/>
        </a:p>
      </dgm:t>
    </dgm:pt>
    <dgm:pt modelId="{0833D395-235A-4B19-A814-963E99FFD39A}" type="sibTrans" cxnId="{17B145D2-5F90-4E0C-ACC9-52196460E1FB}">
      <dgm:prSet/>
      <dgm:spPr/>
      <dgm:t>
        <a:bodyPr/>
        <a:lstStyle/>
        <a:p>
          <a:endParaRPr lang="en-GB"/>
        </a:p>
      </dgm:t>
    </dgm:pt>
    <dgm:pt modelId="{4E19BC60-A39D-4BE8-8B94-E6D80F1C98BC}" type="pres">
      <dgm:prSet presAssocID="{008A3444-A4C2-46C0-8BF0-DE9C08EE0B25}" presName="diagram" presStyleCnt="0">
        <dgm:presLayoutVars>
          <dgm:dir/>
          <dgm:resizeHandles val="exact"/>
        </dgm:presLayoutVars>
      </dgm:prSet>
      <dgm:spPr/>
    </dgm:pt>
    <dgm:pt modelId="{34056FDA-FE38-4E51-B76D-EF6CF8025248}" type="pres">
      <dgm:prSet presAssocID="{1D99D18A-3A7E-4BBF-A902-53C18102EDD7}" presName="node" presStyleLbl="node1" presStyleIdx="0" presStyleCnt="6">
        <dgm:presLayoutVars>
          <dgm:bulletEnabled val="1"/>
        </dgm:presLayoutVars>
      </dgm:prSet>
      <dgm:spPr/>
    </dgm:pt>
    <dgm:pt modelId="{EFD0ADF6-95FC-4D3E-AEBD-2EFC69E27ED4}" type="pres">
      <dgm:prSet presAssocID="{05C89566-EA98-4C30-9BB9-3D51054C3B3D}" presName="sibTrans" presStyleCnt="0"/>
      <dgm:spPr/>
    </dgm:pt>
    <dgm:pt modelId="{160A4C94-28D7-4779-9CAC-45549EEC81B7}" type="pres">
      <dgm:prSet presAssocID="{FEF20DDE-4D5A-4EC4-9286-14FC5B567B2F}" presName="node" presStyleLbl="node1" presStyleIdx="1" presStyleCnt="6">
        <dgm:presLayoutVars>
          <dgm:bulletEnabled val="1"/>
        </dgm:presLayoutVars>
      </dgm:prSet>
      <dgm:spPr/>
    </dgm:pt>
    <dgm:pt modelId="{C07B4924-0743-4B60-AD2D-847368B8F14B}" type="pres">
      <dgm:prSet presAssocID="{C0CF489C-568F-40AA-A779-421E2BDA9296}" presName="sibTrans" presStyleCnt="0"/>
      <dgm:spPr/>
    </dgm:pt>
    <dgm:pt modelId="{62379579-6DC0-48C8-84FB-6EFCC561CD32}" type="pres">
      <dgm:prSet presAssocID="{F9C8ACD0-5000-424A-89FC-ECCA7918DE64}" presName="node" presStyleLbl="node1" presStyleIdx="2" presStyleCnt="6">
        <dgm:presLayoutVars>
          <dgm:bulletEnabled val="1"/>
        </dgm:presLayoutVars>
      </dgm:prSet>
      <dgm:spPr/>
    </dgm:pt>
    <dgm:pt modelId="{8901A404-88C8-4113-ADA1-9C302B1B5740}" type="pres">
      <dgm:prSet presAssocID="{D6B719D4-923C-4643-92FA-D3D2A16A971D}" presName="sibTrans" presStyleCnt="0"/>
      <dgm:spPr/>
    </dgm:pt>
    <dgm:pt modelId="{F47DCCFB-2E2F-4767-9948-27907851BB11}" type="pres">
      <dgm:prSet presAssocID="{4AE829FC-55DC-4C5B-B2CD-1531EB7B9493}" presName="node" presStyleLbl="node1" presStyleIdx="3" presStyleCnt="6">
        <dgm:presLayoutVars>
          <dgm:bulletEnabled val="1"/>
        </dgm:presLayoutVars>
      </dgm:prSet>
      <dgm:spPr/>
    </dgm:pt>
    <dgm:pt modelId="{A45952CB-6B8F-419B-89F3-2FD4B20EA095}" type="pres">
      <dgm:prSet presAssocID="{E89FEB6E-6EF3-4574-AB04-6C19B03F4212}" presName="sibTrans" presStyleCnt="0"/>
      <dgm:spPr/>
    </dgm:pt>
    <dgm:pt modelId="{9C6F6156-70A5-4FBB-B0FD-F35FD2C1190A}" type="pres">
      <dgm:prSet presAssocID="{D934EA2F-E998-42BF-91C7-1CF3724312A1}" presName="node" presStyleLbl="node1" presStyleIdx="4" presStyleCnt="6">
        <dgm:presLayoutVars>
          <dgm:bulletEnabled val="1"/>
        </dgm:presLayoutVars>
      </dgm:prSet>
      <dgm:spPr/>
    </dgm:pt>
    <dgm:pt modelId="{C394EF1A-FC18-48C5-ADA5-00B660EC669E}" type="pres">
      <dgm:prSet presAssocID="{F10DFD6E-967D-45E7-9756-B007594599BC}" presName="sibTrans" presStyleCnt="0"/>
      <dgm:spPr/>
    </dgm:pt>
    <dgm:pt modelId="{C8B53F46-6034-49C1-990D-A3424274185D}" type="pres">
      <dgm:prSet presAssocID="{17F8399C-D2B2-4530-916E-B3B8464A7696}" presName="node" presStyleLbl="node1" presStyleIdx="5" presStyleCnt="6">
        <dgm:presLayoutVars>
          <dgm:bulletEnabled val="1"/>
        </dgm:presLayoutVars>
      </dgm:prSet>
      <dgm:spPr/>
    </dgm:pt>
  </dgm:ptLst>
  <dgm:cxnLst>
    <dgm:cxn modelId="{ABE06B18-CB06-4C65-A698-B46C158489CC}" type="presOf" srcId="{008A3444-A4C2-46C0-8BF0-DE9C08EE0B25}" destId="{4E19BC60-A39D-4BE8-8B94-E6D80F1C98BC}" srcOrd="0" destOrd="0" presId="urn:microsoft.com/office/officeart/2005/8/layout/default"/>
    <dgm:cxn modelId="{241CDE4E-2375-47FB-AD8F-1BF55193AA4D}" srcId="{008A3444-A4C2-46C0-8BF0-DE9C08EE0B25}" destId="{4AE829FC-55DC-4C5B-B2CD-1531EB7B9493}" srcOrd="3" destOrd="0" parTransId="{3D7E324A-355F-4C13-B435-DFD5B4ACD6EE}" sibTransId="{E89FEB6E-6EF3-4574-AB04-6C19B03F4212}"/>
    <dgm:cxn modelId="{DCB89F6F-C576-4C14-8615-A1CF8591C7C6}" srcId="{008A3444-A4C2-46C0-8BF0-DE9C08EE0B25}" destId="{FEF20DDE-4D5A-4EC4-9286-14FC5B567B2F}" srcOrd="1" destOrd="0" parTransId="{0F1361C0-9BCC-4554-8373-D6FE985C4589}" sibTransId="{C0CF489C-568F-40AA-A779-421E2BDA9296}"/>
    <dgm:cxn modelId="{9A937451-AE07-40F4-B402-0BBBFC5D9116}" srcId="{008A3444-A4C2-46C0-8BF0-DE9C08EE0B25}" destId="{D934EA2F-E998-42BF-91C7-1CF3724312A1}" srcOrd="4" destOrd="0" parTransId="{54951F25-263E-4D7E-8E4C-3AFCA9EE86EB}" sibTransId="{F10DFD6E-967D-45E7-9756-B007594599BC}"/>
    <dgm:cxn modelId="{2E22508B-A4AC-436E-A61B-233F1E9FDBC2}" type="presOf" srcId="{1D99D18A-3A7E-4BBF-A902-53C18102EDD7}" destId="{34056FDA-FE38-4E51-B76D-EF6CF8025248}" srcOrd="0" destOrd="0" presId="urn:microsoft.com/office/officeart/2005/8/layout/default"/>
    <dgm:cxn modelId="{675D33A6-BE14-4565-9B65-AA0AFB4D4AA5}" type="presOf" srcId="{D934EA2F-E998-42BF-91C7-1CF3724312A1}" destId="{9C6F6156-70A5-4FBB-B0FD-F35FD2C1190A}" srcOrd="0" destOrd="0" presId="urn:microsoft.com/office/officeart/2005/8/layout/default"/>
    <dgm:cxn modelId="{391CB4AE-30F1-40B6-B7A0-0AC6DA2957B1}" type="presOf" srcId="{FEF20DDE-4D5A-4EC4-9286-14FC5B567B2F}" destId="{160A4C94-28D7-4779-9CAC-45549EEC81B7}" srcOrd="0" destOrd="0" presId="urn:microsoft.com/office/officeart/2005/8/layout/default"/>
    <dgm:cxn modelId="{D183F0BB-0CCC-4F4F-A352-D27017580D38}" type="presOf" srcId="{17F8399C-D2B2-4530-916E-B3B8464A7696}" destId="{C8B53F46-6034-49C1-990D-A3424274185D}" srcOrd="0" destOrd="0" presId="urn:microsoft.com/office/officeart/2005/8/layout/default"/>
    <dgm:cxn modelId="{88C32ED2-D77E-4375-AF54-07FCE55D441A}" srcId="{008A3444-A4C2-46C0-8BF0-DE9C08EE0B25}" destId="{1D99D18A-3A7E-4BBF-A902-53C18102EDD7}" srcOrd="0" destOrd="0" parTransId="{4FFD5FBA-66EA-4B5C-8DF5-B9A14BE55EAF}" sibTransId="{05C89566-EA98-4C30-9BB9-3D51054C3B3D}"/>
    <dgm:cxn modelId="{17B145D2-5F90-4E0C-ACC9-52196460E1FB}" srcId="{008A3444-A4C2-46C0-8BF0-DE9C08EE0B25}" destId="{17F8399C-D2B2-4530-916E-B3B8464A7696}" srcOrd="5" destOrd="0" parTransId="{CCFC929D-3267-4F4F-A741-B5C910A15441}" sibTransId="{0833D395-235A-4B19-A814-963E99FFD39A}"/>
    <dgm:cxn modelId="{18CBA0FC-717F-49F6-BEAC-CF783A870896}" srcId="{008A3444-A4C2-46C0-8BF0-DE9C08EE0B25}" destId="{F9C8ACD0-5000-424A-89FC-ECCA7918DE64}" srcOrd="2" destOrd="0" parTransId="{163F5500-02D8-46C1-BA04-ED98E7958192}" sibTransId="{D6B719D4-923C-4643-92FA-D3D2A16A971D}"/>
    <dgm:cxn modelId="{19BEA9FC-D3D6-4B42-AE88-03B3DDEB7AF0}" type="presOf" srcId="{4AE829FC-55DC-4C5B-B2CD-1531EB7B9493}" destId="{F47DCCFB-2E2F-4767-9948-27907851BB11}" srcOrd="0" destOrd="0" presId="urn:microsoft.com/office/officeart/2005/8/layout/default"/>
    <dgm:cxn modelId="{018B0CFE-9E90-402A-B6F9-045800F75634}" type="presOf" srcId="{F9C8ACD0-5000-424A-89FC-ECCA7918DE64}" destId="{62379579-6DC0-48C8-84FB-6EFCC561CD32}" srcOrd="0" destOrd="0" presId="urn:microsoft.com/office/officeart/2005/8/layout/default"/>
    <dgm:cxn modelId="{051E3069-A8D7-49B2-92C8-677158F49532}" type="presParOf" srcId="{4E19BC60-A39D-4BE8-8B94-E6D80F1C98BC}" destId="{34056FDA-FE38-4E51-B76D-EF6CF8025248}" srcOrd="0" destOrd="0" presId="urn:microsoft.com/office/officeart/2005/8/layout/default"/>
    <dgm:cxn modelId="{B60E8706-1DF5-4B90-858E-B8F059004B19}" type="presParOf" srcId="{4E19BC60-A39D-4BE8-8B94-E6D80F1C98BC}" destId="{EFD0ADF6-95FC-4D3E-AEBD-2EFC69E27ED4}" srcOrd="1" destOrd="0" presId="urn:microsoft.com/office/officeart/2005/8/layout/default"/>
    <dgm:cxn modelId="{0CC57615-907D-424F-9789-D4A0A5EF0F67}" type="presParOf" srcId="{4E19BC60-A39D-4BE8-8B94-E6D80F1C98BC}" destId="{160A4C94-28D7-4779-9CAC-45549EEC81B7}" srcOrd="2" destOrd="0" presId="urn:microsoft.com/office/officeart/2005/8/layout/default"/>
    <dgm:cxn modelId="{52C43B67-CBC7-4DFC-A405-7B3D115B0F62}" type="presParOf" srcId="{4E19BC60-A39D-4BE8-8B94-E6D80F1C98BC}" destId="{C07B4924-0743-4B60-AD2D-847368B8F14B}" srcOrd="3" destOrd="0" presId="urn:microsoft.com/office/officeart/2005/8/layout/default"/>
    <dgm:cxn modelId="{99708BB4-48A4-4ED5-8459-5627928A5B01}" type="presParOf" srcId="{4E19BC60-A39D-4BE8-8B94-E6D80F1C98BC}" destId="{62379579-6DC0-48C8-84FB-6EFCC561CD32}" srcOrd="4" destOrd="0" presId="urn:microsoft.com/office/officeart/2005/8/layout/default"/>
    <dgm:cxn modelId="{F8D7445E-C9BC-4316-9296-A2EBDE75FDC2}" type="presParOf" srcId="{4E19BC60-A39D-4BE8-8B94-E6D80F1C98BC}" destId="{8901A404-88C8-4113-ADA1-9C302B1B5740}" srcOrd="5" destOrd="0" presId="urn:microsoft.com/office/officeart/2005/8/layout/default"/>
    <dgm:cxn modelId="{3E360957-DF33-4A38-B715-57EB3E8F86B1}" type="presParOf" srcId="{4E19BC60-A39D-4BE8-8B94-E6D80F1C98BC}" destId="{F47DCCFB-2E2F-4767-9948-27907851BB11}" srcOrd="6" destOrd="0" presId="urn:microsoft.com/office/officeart/2005/8/layout/default"/>
    <dgm:cxn modelId="{A49F86AD-A972-43BF-A5D4-E5CDE5693A6D}" type="presParOf" srcId="{4E19BC60-A39D-4BE8-8B94-E6D80F1C98BC}" destId="{A45952CB-6B8F-419B-89F3-2FD4B20EA095}" srcOrd="7" destOrd="0" presId="urn:microsoft.com/office/officeart/2005/8/layout/default"/>
    <dgm:cxn modelId="{78871F6D-2EE3-4C14-9162-10B0BB0C957D}" type="presParOf" srcId="{4E19BC60-A39D-4BE8-8B94-E6D80F1C98BC}" destId="{9C6F6156-70A5-4FBB-B0FD-F35FD2C1190A}" srcOrd="8" destOrd="0" presId="urn:microsoft.com/office/officeart/2005/8/layout/default"/>
    <dgm:cxn modelId="{184FE1A6-0301-4C21-9D21-027F78568B94}" type="presParOf" srcId="{4E19BC60-A39D-4BE8-8B94-E6D80F1C98BC}" destId="{C394EF1A-FC18-48C5-ADA5-00B660EC669E}" srcOrd="9" destOrd="0" presId="urn:microsoft.com/office/officeart/2005/8/layout/default"/>
    <dgm:cxn modelId="{84D7B275-6F9F-4995-83ED-724200F5BF4F}" type="presParOf" srcId="{4E19BC60-A39D-4BE8-8B94-E6D80F1C98BC}" destId="{C8B53F46-6034-49C1-990D-A3424274185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8A3444-A4C2-46C0-8BF0-DE9C08EE0B25}"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1D99D18A-3A7E-4BBF-A902-53C18102EDD7}">
      <dgm:prSet phldrT="[Text]"/>
      <dgm:spPr/>
      <dgm:t>
        <a:bodyPr/>
        <a:lstStyle/>
        <a:p>
          <a:r>
            <a:rPr lang="en-GB" b="1" dirty="0">
              <a:latin typeface="Aptos" panose="020B0004020202020204" pitchFamily="34" charset="0"/>
            </a:rPr>
            <a:t>Careers as a driver for whole institution improvement: A guide for Education leaders in schools and colleges </a:t>
          </a:r>
        </a:p>
      </dgm:t>
    </dgm:pt>
    <dgm:pt modelId="{4FFD5FBA-66EA-4B5C-8DF5-B9A14BE55EAF}" type="parTrans" cxnId="{88C32ED2-D77E-4375-AF54-07FCE55D441A}">
      <dgm:prSet/>
      <dgm:spPr/>
      <dgm:t>
        <a:bodyPr/>
        <a:lstStyle/>
        <a:p>
          <a:endParaRPr lang="en-GB"/>
        </a:p>
      </dgm:t>
    </dgm:pt>
    <dgm:pt modelId="{05C89566-EA98-4C30-9BB9-3D51054C3B3D}" type="sibTrans" cxnId="{88C32ED2-D77E-4375-AF54-07FCE55D441A}">
      <dgm:prSet/>
      <dgm:spPr/>
      <dgm:t>
        <a:bodyPr/>
        <a:lstStyle/>
        <a:p>
          <a:endParaRPr lang="en-GB"/>
        </a:p>
      </dgm:t>
    </dgm:pt>
    <dgm:pt modelId="{FEF20DDE-4D5A-4EC4-9286-14FC5B567B2F}">
      <dgm:prSet phldrT="[Text]"/>
      <dgm:spPr/>
      <dgm:t>
        <a:bodyPr/>
        <a:lstStyle/>
        <a:p>
          <a:r>
            <a:rPr lang="en-GB" b="1" dirty="0">
              <a:latin typeface="Aptos" panose="020B0004020202020204" pitchFamily="34" charset="0"/>
            </a:rPr>
            <a:t>Education Inspection Framework (Ofsted): A guide for Careers Leaders and Education Leaders</a:t>
          </a:r>
        </a:p>
      </dgm:t>
    </dgm:pt>
    <dgm:pt modelId="{0F1361C0-9BCC-4554-8373-D6FE985C4589}" type="parTrans" cxnId="{DCB89F6F-C576-4C14-8615-A1CF8591C7C6}">
      <dgm:prSet/>
      <dgm:spPr/>
      <dgm:t>
        <a:bodyPr/>
        <a:lstStyle/>
        <a:p>
          <a:endParaRPr lang="en-GB"/>
        </a:p>
      </dgm:t>
    </dgm:pt>
    <dgm:pt modelId="{C0CF489C-568F-40AA-A779-421E2BDA9296}" type="sibTrans" cxnId="{DCB89F6F-C576-4C14-8615-A1CF8591C7C6}">
      <dgm:prSet/>
      <dgm:spPr/>
      <dgm:t>
        <a:bodyPr/>
        <a:lstStyle/>
        <a:p>
          <a:endParaRPr lang="en-GB"/>
        </a:p>
      </dgm:t>
    </dgm:pt>
    <dgm:pt modelId="{F9C8ACD0-5000-424A-89FC-ECCA7918DE64}">
      <dgm:prSet phldrT="[Text]"/>
      <dgm:spPr/>
      <dgm:t>
        <a:bodyPr/>
        <a:lstStyle/>
        <a:p>
          <a:r>
            <a:rPr lang="en-GB" b="1" dirty="0">
              <a:latin typeface="Aptos" panose="020B0004020202020204" pitchFamily="34" charset="0"/>
            </a:rPr>
            <a:t>Understanding the role of Careers Leader (Schools &amp; Colleges with ITPs coming soon)</a:t>
          </a:r>
        </a:p>
      </dgm:t>
    </dgm:pt>
    <dgm:pt modelId="{163F5500-02D8-46C1-BA04-ED98E7958192}" type="parTrans" cxnId="{18CBA0FC-717F-49F6-BEAC-CF783A870896}">
      <dgm:prSet/>
      <dgm:spPr/>
      <dgm:t>
        <a:bodyPr/>
        <a:lstStyle/>
        <a:p>
          <a:endParaRPr lang="en-GB"/>
        </a:p>
      </dgm:t>
    </dgm:pt>
    <dgm:pt modelId="{D6B719D4-923C-4643-92FA-D3D2A16A971D}" type="sibTrans" cxnId="{18CBA0FC-717F-49F6-BEAC-CF783A870896}">
      <dgm:prSet/>
      <dgm:spPr/>
      <dgm:t>
        <a:bodyPr/>
        <a:lstStyle/>
        <a:p>
          <a:endParaRPr lang="en-GB"/>
        </a:p>
      </dgm:t>
    </dgm:pt>
    <dgm:pt modelId="{222E292C-25C9-4C61-BE06-67B4D24C623E}">
      <dgm:prSet phldrT="[Text]"/>
      <dgm:spPr/>
      <dgm:t>
        <a:bodyPr/>
        <a:lstStyle/>
        <a:p>
          <a:r>
            <a:rPr lang="en-GB" b="1" dirty="0">
              <a:latin typeface="Aptos" panose="020B0004020202020204" pitchFamily="34" charset="0"/>
            </a:rPr>
            <a:t>Driving equity and tackling disadvantage through your careers provision: Educator Guide </a:t>
          </a:r>
        </a:p>
      </dgm:t>
    </dgm:pt>
    <dgm:pt modelId="{9AACAE81-8856-4E5F-83E7-C7161AF8226F}" type="parTrans" cxnId="{2D702B0D-7E56-4A60-A76D-3A6084B91D90}">
      <dgm:prSet/>
      <dgm:spPr/>
      <dgm:t>
        <a:bodyPr/>
        <a:lstStyle/>
        <a:p>
          <a:endParaRPr lang="en-GB"/>
        </a:p>
      </dgm:t>
    </dgm:pt>
    <dgm:pt modelId="{B88939D1-C32C-41B7-BBCE-D0CAA7830554}" type="sibTrans" cxnId="{2D702B0D-7E56-4A60-A76D-3A6084B91D90}">
      <dgm:prSet/>
      <dgm:spPr/>
      <dgm:t>
        <a:bodyPr/>
        <a:lstStyle/>
        <a:p>
          <a:endParaRPr lang="en-GB"/>
        </a:p>
      </dgm:t>
    </dgm:pt>
    <dgm:pt modelId="{4E19BC60-A39D-4BE8-8B94-E6D80F1C98BC}" type="pres">
      <dgm:prSet presAssocID="{008A3444-A4C2-46C0-8BF0-DE9C08EE0B25}" presName="diagram" presStyleCnt="0">
        <dgm:presLayoutVars>
          <dgm:dir/>
          <dgm:resizeHandles val="exact"/>
        </dgm:presLayoutVars>
      </dgm:prSet>
      <dgm:spPr/>
    </dgm:pt>
    <dgm:pt modelId="{62379579-6DC0-48C8-84FB-6EFCC561CD32}" type="pres">
      <dgm:prSet presAssocID="{F9C8ACD0-5000-424A-89FC-ECCA7918DE64}" presName="node" presStyleLbl="node1" presStyleIdx="0" presStyleCnt="4">
        <dgm:presLayoutVars>
          <dgm:bulletEnabled val="1"/>
        </dgm:presLayoutVars>
      </dgm:prSet>
      <dgm:spPr/>
    </dgm:pt>
    <dgm:pt modelId="{AE71B98A-CFAB-486B-BEC2-C461CEAE4301}" type="pres">
      <dgm:prSet presAssocID="{D6B719D4-923C-4643-92FA-D3D2A16A971D}" presName="sibTrans" presStyleCnt="0"/>
      <dgm:spPr/>
    </dgm:pt>
    <dgm:pt modelId="{34056FDA-FE38-4E51-B76D-EF6CF8025248}" type="pres">
      <dgm:prSet presAssocID="{1D99D18A-3A7E-4BBF-A902-53C18102EDD7}" presName="node" presStyleLbl="node1" presStyleIdx="1" presStyleCnt="4">
        <dgm:presLayoutVars>
          <dgm:bulletEnabled val="1"/>
        </dgm:presLayoutVars>
      </dgm:prSet>
      <dgm:spPr/>
    </dgm:pt>
    <dgm:pt modelId="{EFD0ADF6-95FC-4D3E-AEBD-2EFC69E27ED4}" type="pres">
      <dgm:prSet presAssocID="{05C89566-EA98-4C30-9BB9-3D51054C3B3D}" presName="sibTrans" presStyleCnt="0"/>
      <dgm:spPr/>
    </dgm:pt>
    <dgm:pt modelId="{160A4C94-28D7-4779-9CAC-45549EEC81B7}" type="pres">
      <dgm:prSet presAssocID="{FEF20DDE-4D5A-4EC4-9286-14FC5B567B2F}" presName="node" presStyleLbl="node1" presStyleIdx="2" presStyleCnt="4">
        <dgm:presLayoutVars>
          <dgm:bulletEnabled val="1"/>
        </dgm:presLayoutVars>
      </dgm:prSet>
      <dgm:spPr/>
    </dgm:pt>
    <dgm:pt modelId="{469E5244-1CDC-4B45-8097-820B9B3C81AD}" type="pres">
      <dgm:prSet presAssocID="{C0CF489C-568F-40AA-A779-421E2BDA9296}" presName="sibTrans" presStyleCnt="0"/>
      <dgm:spPr/>
    </dgm:pt>
    <dgm:pt modelId="{6027CA02-3EDC-4BC7-A19F-7734BC314A47}" type="pres">
      <dgm:prSet presAssocID="{222E292C-25C9-4C61-BE06-67B4D24C623E}" presName="node" presStyleLbl="node1" presStyleIdx="3" presStyleCnt="4">
        <dgm:presLayoutVars>
          <dgm:bulletEnabled val="1"/>
        </dgm:presLayoutVars>
      </dgm:prSet>
      <dgm:spPr/>
    </dgm:pt>
  </dgm:ptLst>
  <dgm:cxnLst>
    <dgm:cxn modelId="{2D702B0D-7E56-4A60-A76D-3A6084B91D90}" srcId="{008A3444-A4C2-46C0-8BF0-DE9C08EE0B25}" destId="{222E292C-25C9-4C61-BE06-67B4D24C623E}" srcOrd="3" destOrd="0" parTransId="{9AACAE81-8856-4E5F-83E7-C7161AF8226F}" sibTransId="{B88939D1-C32C-41B7-BBCE-D0CAA7830554}"/>
    <dgm:cxn modelId="{ABE06B18-CB06-4C65-A698-B46C158489CC}" type="presOf" srcId="{008A3444-A4C2-46C0-8BF0-DE9C08EE0B25}" destId="{4E19BC60-A39D-4BE8-8B94-E6D80F1C98BC}" srcOrd="0" destOrd="0" presId="urn:microsoft.com/office/officeart/2005/8/layout/default"/>
    <dgm:cxn modelId="{C07D9E20-2939-4E37-BE49-C6E7A631FFDD}" type="presOf" srcId="{222E292C-25C9-4C61-BE06-67B4D24C623E}" destId="{6027CA02-3EDC-4BC7-A19F-7734BC314A47}" srcOrd="0" destOrd="0" presId="urn:microsoft.com/office/officeart/2005/8/layout/default"/>
    <dgm:cxn modelId="{DCB89F6F-C576-4C14-8615-A1CF8591C7C6}" srcId="{008A3444-A4C2-46C0-8BF0-DE9C08EE0B25}" destId="{FEF20DDE-4D5A-4EC4-9286-14FC5B567B2F}" srcOrd="2" destOrd="0" parTransId="{0F1361C0-9BCC-4554-8373-D6FE985C4589}" sibTransId="{C0CF489C-568F-40AA-A779-421E2BDA9296}"/>
    <dgm:cxn modelId="{B1CF2A75-BB07-427A-B351-6504CA936B60}" type="presOf" srcId="{F9C8ACD0-5000-424A-89FC-ECCA7918DE64}" destId="{62379579-6DC0-48C8-84FB-6EFCC561CD32}" srcOrd="0" destOrd="0" presId="urn:microsoft.com/office/officeart/2005/8/layout/default"/>
    <dgm:cxn modelId="{53FFF593-9405-4DE9-8DF3-9F22CE10E97F}" type="presOf" srcId="{FEF20DDE-4D5A-4EC4-9286-14FC5B567B2F}" destId="{160A4C94-28D7-4779-9CAC-45549EEC81B7}" srcOrd="0" destOrd="0" presId="urn:microsoft.com/office/officeart/2005/8/layout/default"/>
    <dgm:cxn modelId="{88C32ED2-D77E-4375-AF54-07FCE55D441A}" srcId="{008A3444-A4C2-46C0-8BF0-DE9C08EE0B25}" destId="{1D99D18A-3A7E-4BBF-A902-53C18102EDD7}" srcOrd="1" destOrd="0" parTransId="{4FFD5FBA-66EA-4B5C-8DF5-B9A14BE55EAF}" sibTransId="{05C89566-EA98-4C30-9BB9-3D51054C3B3D}"/>
    <dgm:cxn modelId="{EA59C7FB-F1B3-4D99-9086-CBDE6CF5EA1A}" type="presOf" srcId="{1D99D18A-3A7E-4BBF-A902-53C18102EDD7}" destId="{34056FDA-FE38-4E51-B76D-EF6CF8025248}" srcOrd="0" destOrd="0" presId="urn:microsoft.com/office/officeart/2005/8/layout/default"/>
    <dgm:cxn modelId="{18CBA0FC-717F-49F6-BEAC-CF783A870896}" srcId="{008A3444-A4C2-46C0-8BF0-DE9C08EE0B25}" destId="{F9C8ACD0-5000-424A-89FC-ECCA7918DE64}" srcOrd="0" destOrd="0" parTransId="{163F5500-02D8-46C1-BA04-ED98E7958192}" sibTransId="{D6B719D4-923C-4643-92FA-D3D2A16A971D}"/>
    <dgm:cxn modelId="{C597DDF3-B0C9-4609-9111-9120C3B59A12}" type="presParOf" srcId="{4E19BC60-A39D-4BE8-8B94-E6D80F1C98BC}" destId="{62379579-6DC0-48C8-84FB-6EFCC561CD32}" srcOrd="0" destOrd="0" presId="urn:microsoft.com/office/officeart/2005/8/layout/default"/>
    <dgm:cxn modelId="{C152EE69-5CAB-4A45-A0CD-08DBC5DDC24F}" type="presParOf" srcId="{4E19BC60-A39D-4BE8-8B94-E6D80F1C98BC}" destId="{AE71B98A-CFAB-486B-BEC2-C461CEAE4301}" srcOrd="1" destOrd="0" presId="urn:microsoft.com/office/officeart/2005/8/layout/default"/>
    <dgm:cxn modelId="{DC748C99-FA7A-4C7F-9620-8778E4FCD1F3}" type="presParOf" srcId="{4E19BC60-A39D-4BE8-8B94-E6D80F1C98BC}" destId="{34056FDA-FE38-4E51-B76D-EF6CF8025248}" srcOrd="2" destOrd="0" presId="urn:microsoft.com/office/officeart/2005/8/layout/default"/>
    <dgm:cxn modelId="{97088A85-E5F7-411B-91F8-1BD357B0F522}" type="presParOf" srcId="{4E19BC60-A39D-4BE8-8B94-E6D80F1C98BC}" destId="{EFD0ADF6-95FC-4D3E-AEBD-2EFC69E27ED4}" srcOrd="3" destOrd="0" presId="urn:microsoft.com/office/officeart/2005/8/layout/default"/>
    <dgm:cxn modelId="{571B3545-D050-4FFE-A256-F96932303262}" type="presParOf" srcId="{4E19BC60-A39D-4BE8-8B94-E6D80F1C98BC}" destId="{160A4C94-28D7-4779-9CAC-45549EEC81B7}" srcOrd="4" destOrd="0" presId="urn:microsoft.com/office/officeart/2005/8/layout/default"/>
    <dgm:cxn modelId="{F048E53F-EC89-483A-8A2A-1C16D5F985D6}" type="presParOf" srcId="{4E19BC60-A39D-4BE8-8B94-E6D80F1C98BC}" destId="{469E5244-1CDC-4B45-8097-820B9B3C81AD}" srcOrd="5" destOrd="0" presId="urn:microsoft.com/office/officeart/2005/8/layout/default"/>
    <dgm:cxn modelId="{5240EF3A-34A2-46EC-8C29-37FD3E615AD1}" type="presParOf" srcId="{4E19BC60-A39D-4BE8-8B94-E6D80F1C98BC}" destId="{6027CA02-3EDC-4BC7-A19F-7734BC314A4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971A9-9CF0-4271-8D53-F49110C5151E}">
      <dsp:nvSpPr>
        <dsp:cNvPr id="0" name=""/>
        <dsp:cNvSpPr/>
      </dsp:nvSpPr>
      <dsp:spPr>
        <a:xfrm>
          <a:off x="2139576" y="0"/>
          <a:ext cx="2139576" cy="1802047"/>
        </a:xfrm>
        <a:prstGeom prst="trapezoid">
          <a:avLst>
            <a:gd name="adj" fmla="val 59365"/>
          </a:avLst>
        </a:prstGeom>
        <a:solidFill>
          <a:schemeClr val="accent5"/>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GB" sz="2400" kern="1200">
              <a:solidFill>
                <a:schemeClr val="bg1"/>
              </a:solidFill>
            </a:rPr>
            <a:t> </a:t>
          </a:r>
          <a:endParaRPr lang="en-GB" sz="2800" kern="1200">
            <a:solidFill>
              <a:schemeClr val="bg1"/>
            </a:solidFill>
          </a:endParaRPr>
        </a:p>
      </dsp:txBody>
      <dsp:txXfrm>
        <a:off x="2139576" y="0"/>
        <a:ext cx="2139576" cy="1802047"/>
      </dsp:txXfrm>
    </dsp:sp>
    <dsp:sp modelId="{6AB44417-3817-4A14-B293-F6ED01A0339F}">
      <dsp:nvSpPr>
        <dsp:cNvPr id="0" name=""/>
        <dsp:cNvSpPr/>
      </dsp:nvSpPr>
      <dsp:spPr>
        <a:xfrm>
          <a:off x="1069788" y="1802047"/>
          <a:ext cx="4279152" cy="1802047"/>
        </a:xfrm>
        <a:prstGeom prst="trapezoid">
          <a:avLst>
            <a:gd name="adj" fmla="val 59365"/>
          </a:avLst>
        </a:prstGeom>
        <a:solidFill>
          <a:schemeClr val="accent4"/>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bg1"/>
              </a:solidFill>
            </a:rPr>
            <a:t> </a:t>
          </a:r>
        </a:p>
      </dsp:txBody>
      <dsp:txXfrm>
        <a:off x="1818639" y="1802047"/>
        <a:ext cx="2781449" cy="1802047"/>
      </dsp:txXfrm>
    </dsp:sp>
    <dsp:sp modelId="{F220A441-95B3-4576-B6DE-DE89930E498C}">
      <dsp:nvSpPr>
        <dsp:cNvPr id="0" name=""/>
        <dsp:cNvSpPr/>
      </dsp:nvSpPr>
      <dsp:spPr>
        <a:xfrm>
          <a:off x="58474" y="3533851"/>
          <a:ext cx="6313205" cy="1802047"/>
        </a:xfrm>
        <a:prstGeom prst="trapezoid">
          <a:avLst>
            <a:gd name="adj" fmla="val 59365"/>
          </a:avLst>
        </a:prstGeom>
        <a:solidFill>
          <a:schemeClr val="accent6"/>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bg1"/>
              </a:solidFill>
            </a:rPr>
            <a:t> </a:t>
          </a:r>
        </a:p>
      </dsp:txBody>
      <dsp:txXfrm>
        <a:off x="1163285" y="3533851"/>
        <a:ext cx="4103583" cy="1802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814-5AED-4ADF-8926-457C6C46E6F3}">
      <dsp:nvSpPr>
        <dsp:cNvPr id="0" name=""/>
        <dsp:cNvSpPr/>
      </dsp:nvSpPr>
      <dsp:spPr>
        <a:xfrm>
          <a:off x="2779" y="227479"/>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My Learning, My Future</a:t>
          </a:r>
          <a:endParaRPr lang="en-GB" sz="1500" b="1" kern="1200">
            <a:solidFill>
              <a:schemeClr val="bg1"/>
            </a:solidFill>
            <a:latin typeface="+mn-lt"/>
          </a:endParaRPr>
        </a:p>
      </dsp:txBody>
      <dsp:txXfrm>
        <a:off x="2779" y="227479"/>
        <a:ext cx="2204963" cy="1322977"/>
      </dsp:txXfrm>
    </dsp:sp>
    <dsp:sp modelId="{E41F5A2C-524D-4A0A-9FF1-96989C0D553C}">
      <dsp:nvSpPr>
        <dsp:cNvPr id="0" name=""/>
        <dsp:cNvSpPr/>
      </dsp:nvSpPr>
      <dsp:spPr>
        <a:xfrm>
          <a:off x="2428238" y="227479"/>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Compass Evaluation: Question-by-question guidance</a:t>
          </a:r>
          <a:endParaRPr lang="en-GB" sz="1500" b="1" kern="1200">
            <a:solidFill>
              <a:schemeClr val="bg1"/>
            </a:solidFill>
            <a:latin typeface="+mn-lt"/>
          </a:endParaRPr>
        </a:p>
      </dsp:txBody>
      <dsp:txXfrm>
        <a:off x="2428238" y="227479"/>
        <a:ext cx="2204963" cy="1322977"/>
      </dsp:txXfrm>
    </dsp:sp>
    <dsp:sp modelId="{C83165C0-D1DD-4D99-9B85-2B4F484A5EDA}">
      <dsp:nvSpPr>
        <dsp:cNvPr id="0" name=""/>
        <dsp:cNvSpPr/>
      </dsp:nvSpPr>
      <dsp:spPr>
        <a:xfrm>
          <a:off x="4853698" y="227479"/>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Gatsby Benchmark: Updated Toolkits (Schools and FE)</a:t>
          </a:r>
          <a:endParaRPr lang="en-GB" sz="1500" b="1" kern="1200">
            <a:solidFill>
              <a:schemeClr val="bg1"/>
            </a:solidFill>
            <a:latin typeface="+mn-lt"/>
          </a:endParaRPr>
        </a:p>
      </dsp:txBody>
      <dsp:txXfrm>
        <a:off x="4853698" y="227479"/>
        <a:ext cx="2204963" cy="1322977"/>
      </dsp:txXfrm>
    </dsp:sp>
    <dsp:sp modelId="{1639FB21-6B16-4389-AA4A-A6D64B0CD54A}">
      <dsp:nvSpPr>
        <dsp:cNvPr id="0" name=""/>
        <dsp:cNvSpPr/>
      </dsp:nvSpPr>
      <dsp:spPr>
        <a:xfrm>
          <a:off x="7279157" y="227479"/>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Careers Leader Roadmap</a:t>
          </a:r>
          <a:endParaRPr lang="en-GB" sz="1500" b="1" kern="1200">
            <a:solidFill>
              <a:schemeClr val="bg1"/>
            </a:solidFill>
            <a:latin typeface="+mn-lt"/>
          </a:endParaRPr>
        </a:p>
      </dsp:txBody>
      <dsp:txXfrm>
        <a:off x="7279157" y="227479"/>
        <a:ext cx="2204963" cy="1322977"/>
      </dsp:txXfrm>
    </dsp:sp>
    <dsp:sp modelId="{1099F140-8684-4E85-BC3D-E1D0BA39D508}">
      <dsp:nvSpPr>
        <dsp:cNvPr id="0" name=""/>
        <dsp:cNvSpPr/>
      </dsp:nvSpPr>
      <dsp:spPr>
        <a:xfrm>
          <a:off x="2779" y="1770953"/>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5">
                <a:extLst>
                  <a:ext uri="{A12FA001-AC4F-418D-AE19-62706E023703}">
                    <ahyp:hlinkClr xmlns:ahyp="http://schemas.microsoft.com/office/drawing/2018/hyperlinkcolor" val="tx"/>
                  </a:ext>
                </a:extLst>
              </a:hlinkClick>
            </a:rPr>
            <a:t>Understanding how to create a strategic careers plan</a:t>
          </a:r>
          <a:endParaRPr lang="en-GB" sz="1500" b="1" kern="1200">
            <a:solidFill>
              <a:schemeClr val="bg1"/>
            </a:solidFill>
            <a:latin typeface="+mn-lt"/>
          </a:endParaRPr>
        </a:p>
      </dsp:txBody>
      <dsp:txXfrm>
        <a:off x="2779" y="1770953"/>
        <a:ext cx="2204963" cy="1322977"/>
      </dsp:txXfrm>
    </dsp:sp>
    <dsp:sp modelId="{4A84D985-C287-4455-BE4D-118DD6813FD3}">
      <dsp:nvSpPr>
        <dsp:cNvPr id="0" name=""/>
        <dsp:cNvSpPr/>
      </dsp:nvSpPr>
      <dsp:spPr>
        <a:xfrm>
          <a:off x="2428238" y="1770953"/>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6">
                <a:extLst>
                  <a:ext uri="{A12FA001-AC4F-418D-AE19-62706E023703}">
                    <ahyp:hlinkClr xmlns:ahyp="http://schemas.microsoft.com/office/drawing/2018/hyperlinkcolor" val="tx"/>
                  </a:ext>
                </a:extLst>
              </a:hlinkClick>
            </a:rPr>
            <a:t>Understanding how to develop progressive and responsive careers provision (Student Careers Learning Journey)</a:t>
          </a:r>
          <a:endParaRPr lang="en-GB" sz="1500" b="1" kern="1200">
            <a:solidFill>
              <a:schemeClr val="bg1"/>
            </a:solidFill>
            <a:latin typeface="+mn-lt"/>
          </a:endParaRPr>
        </a:p>
      </dsp:txBody>
      <dsp:txXfrm>
        <a:off x="2428238" y="1770953"/>
        <a:ext cx="2204963" cy="1322977"/>
      </dsp:txXfrm>
    </dsp:sp>
    <dsp:sp modelId="{48EAE705-AF5F-496E-94EA-28A71E42EB03}">
      <dsp:nvSpPr>
        <dsp:cNvPr id="0" name=""/>
        <dsp:cNvSpPr/>
      </dsp:nvSpPr>
      <dsp:spPr>
        <a:xfrm>
          <a:off x="4853698" y="1770953"/>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7">
                <a:extLst>
                  <a:ext uri="{A12FA001-AC4F-418D-AE19-62706E023703}">
                    <ahyp:hlinkClr xmlns:ahyp="http://schemas.microsoft.com/office/drawing/2018/hyperlinkcolor" val="tx"/>
                  </a:ext>
                </a:extLst>
              </a:hlinkClick>
            </a:rPr>
            <a:t>Understanding how to effectively evaluate your careers provision</a:t>
          </a:r>
          <a:endParaRPr lang="en-GB" sz="1500" b="1" kern="1200">
            <a:solidFill>
              <a:schemeClr val="bg1"/>
            </a:solidFill>
            <a:latin typeface="+mn-lt"/>
          </a:endParaRPr>
        </a:p>
      </dsp:txBody>
      <dsp:txXfrm>
        <a:off x="4853698" y="1770953"/>
        <a:ext cx="2204963" cy="1322977"/>
      </dsp:txXfrm>
    </dsp:sp>
    <dsp:sp modelId="{41ECDEB0-4100-4AB7-89C9-E1CC1A412019}">
      <dsp:nvSpPr>
        <dsp:cNvPr id="0" name=""/>
        <dsp:cNvSpPr/>
      </dsp:nvSpPr>
      <dsp:spPr>
        <a:xfrm>
          <a:off x="2429561" y="3322171"/>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8">
                <a:extLst>
                  <a:ext uri="{A12FA001-AC4F-418D-AE19-62706E023703}">
                    <ahyp:hlinkClr xmlns:ahyp="http://schemas.microsoft.com/office/drawing/2018/hyperlinkcolor" val="tx"/>
                  </a:ext>
                </a:extLst>
              </a:hlinkClick>
            </a:rPr>
            <a:t>Understanding how to embed careers in the curriculum</a:t>
          </a:r>
          <a:endParaRPr lang="en-GB" sz="1500" b="1" kern="1200">
            <a:solidFill>
              <a:schemeClr val="bg1"/>
            </a:solidFill>
            <a:latin typeface="+mn-lt"/>
          </a:endParaRPr>
        </a:p>
      </dsp:txBody>
      <dsp:txXfrm>
        <a:off x="2429561" y="3322171"/>
        <a:ext cx="2204963" cy="1322977"/>
      </dsp:txXfrm>
    </dsp:sp>
    <dsp:sp modelId="{D625182D-BA38-4680-BF60-C9D737EBFA7C}">
      <dsp:nvSpPr>
        <dsp:cNvPr id="0" name=""/>
        <dsp:cNvSpPr/>
      </dsp:nvSpPr>
      <dsp:spPr>
        <a:xfrm>
          <a:off x="2779" y="3314428"/>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9">
                <a:extLst>
                  <a:ext uri="{A12FA001-AC4F-418D-AE19-62706E023703}">
                    <ahyp:hlinkClr xmlns:ahyp="http://schemas.microsoft.com/office/drawing/2018/hyperlinkcolor" val="tx"/>
                  </a:ext>
                </a:extLst>
              </a:hlinkClick>
            </a:rPr>
            <a:t>Understanding how to embed progressive employer encounters and work experiences</a:t>
          </a:r>
          <a:endParaRPr lang="en-GB" sz="1500" b="1" kern="1200">
            <a:solidFill>
              <a:schemeClr val="bg1"/>
            </a:solidFill>
            <a:latin typeface="+mn-lt"/>
          </a:endParaRPr>
        </a:p>
      </dsp:txBody>
      <dsp:txXfrm>
        <a:off x="2779" y="3314428"/>
        <a:ext cx="2204963" cy="1322977"/>
      </dsp:txXfrm>
    </dsp:sp>
    <dsp:sp modelId="{0E6237E6-8C06-4507-AC48-6559E75FB389}">
      <dsp:nvSpPr>
        <dsp:cNvPr id="0" name=""/>
        <dsp:cNvSpPr/>
      </dsp:nvSpPr>
      <dsp:spPr>
        <a:xfrm>
          <a:off x="7249258" y="1734250"/>
          <a:ext cx="2204963" cy="132297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effectLst/>
              <a:latin typeface="+mn-lt"/>
            </a:rPr>
            <a:t>Understanding the role of the Careers Leader: A Guide for Secondary Schools</a:t>
          </a:r>
          <a:endParaRPr lang="en-GB" sz="1500" b="1" kern="1200">
            <a:solidFill>
              <a:schemeClr val="bg1"/>
            </a:solidFill>
            <a:latin typeface="+mn-lt"/>
          </a:endParaRPr>
        </a:p>
      </dsp:txBody>
      <dsp:txXfrm>
        <a:off x="7249258" y="1734250"/>
        <a:ext cx="2204963" cy="1322977"/>
      </dsp:txXfrm>
    </dsp:sp>
    <dsp:sp modelId="{67246C11-0D7F-4736-920A-8045FD0E6916}">
      <dsp:nvSpPr>
        <dsp:cNvPr id="0" name=""/>
        <dsp:cNvSpPr/>
      </dsp:nvSpPr>
      <dsp:spPr>
        <a:xfrm>
          <a:off x="4853698" y="3314428"/>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10">
                <a:extLst>
                  <a:ext uri="{A12FA001-AC4F-418D-AE19-62706E023703}">
                    <ahyp:hlinkClr xmlns:ahyp="http://schemas.microsoft.com/office/drawing/2018/hyperlinkcolor" val="tx"/>
                  </a:ext>
                </a:extLst>
              </a:hlinkClick>
            </a:rPr>
            <a:t>Careers Education: A Guide for secondary and special school governors</a:t>
          </a:r>
          <a:endParaRPr lang="en-GB" sz="1500" b="1" kern="1200">
            <a:solidFill>
              <a:schemeClr val="bg1"/>
            </a:solidFill>
            <a:latin typeface="+mn-lt"/>
          </a:endParaRPr>
        </a:p>
      </dsp:txBody>
      <dsp:txXfrm>
        <a:off x="4853698" y="3314428"/>
        <a:ext cx="2204963" cy="1322977"/>
      </dsp:txXfrm>
    </dsp:sp>
    <dsp:sp modelId="{BA89F6D0-562D-4663-AF21-1FB67DE65BEA}">
      <dsp:nvSpPr>
        <dsp:cNvPr id="0" name=""/>
        <dsp:cNvSpPr/>
      </dsp:nvSpPr>
      <dsp:spPr>
        <a:xfrm>
          <a:off x="7279157" y="3314428"/>
          <a:ext cx="2204963" cy="132297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11">
                <a:extLst>
                  <a:ext uri="{A12FA001-AC4F-418D-AE19-62706E023703}">
                    <ahyp:hlinkClr xmlns:ahyp="http://schemas.microsoft.com/office/drawing/2018/hyperlinkcolor" val="tx"/>
                  </a:ext>
                </a:extLst>
              </a:hlinkClick>
            </a:rPr>
            <a:t>Careers as a Driver for Whole-Institution Improvement: A Guide for Education Leaders in schools and colleges </a:t>
          </a:r>
          <a:endParaRPr lang="en-GB" sz="1500" b="1" kern="1200">
            <a:solidFill>
              <a:schemeClr val="bg1"/>
            </a:solidFill>
            <a:latin typeface="+mn-lt"/>
          </a:endParaRPr>
        </a:p>
      </dsp:txBody>
      <dsp:txXfrm>
        <a:off x="7279157" y="3314428"/>
        <a:ext cx="2204963" cy="1322977"/>
      </dsp:txXfrm>
    </dsp:sp>
    <dsp:sp modelId="{F20071AE-96DD-4625-B7E6-4C7ADBE1D3BB}">
      <dsp:nvSpPr>
        <dsp:cNvPr id="0" name=""/>
        <dsp:cNvSpPr/>
      </dsp:nvSpPr>
      <dsp:spPr>
        <a:xfrm>
          <a:off x="2779" y="4857902"/>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chemeClr val="bg1"/>
              </a:solidFill>
              <a:latin typeface="+mn-lt"/>
              <a:hlinkClick xmlns:r="http://schemas.openxmlformats.org/officeDocument/2006/relationships" r:id="rId12">
                <a:extLst>
                  <a:ext uri="{A12FA001-AC4F-418D-AE19-62706E023703}">
                    <ahyp:hlinkClr xmlns:ahyp="http://schemas.microsoft.com/office/drawing/2018/hyperlinkcolor" val="tx"/>
                  </a:ext>
                </a:extLst>
              </a:hlinkClick>
            </a:rPr>
            <a:t>Benchmark 1: Suggested universal career-related learning outcomes</a:t>
          </a:r>
          <a:endParaRPr lang="en-GB" sz="1500" b="1" kern="1200">
            <a:solidFill>
              <a:schemeClr val="bg1"/>
            </a:solidFill>
            <a:latin typeface="+mn-lt"/>
          </a:endParaRPr>
        </a:p>
      </dsp:txBody>
      <dsp:txXfrm>
        <a:off x="2779" y="4857902"/>
        <a:ext cx="2204963" cy="1322977"/>
      </dsp:txXfrm>
    </dsp:sp>
    <dsp:sp modelId="{5E0CAA4D-1794-4DDF-9B3F-F80B6FE6C90A}">
      <dsp:nvSpPr>
        <dsp:cNvPr id="0" name=""/>
        <dsp:cNvSpPr/>
      </dsp:nvSpPr>
      <dsp:spPr>
        <a:xfrm>
          <a:off x="2428238" y="4857902"/>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13">
                <a:extLst>
                  <a:ext uri="{A12FA001-AC4F-418D-AE19-62706E023703}">
                    <ahyp:hlinkClr xmlns:ahyp="http://schemas.microsoft.com/office/drawing/2018/hyperlinkcolor" val="tx"/>
                  </a:ext>
                </a:extLst>
              </a:hlinkClick>
            </a:rPr>
            <a:t>Understanding how to embed progressive encounters with further and higher education</a:t>
          </a:r>
          <a:endParaRPr lang="en-GB" sz="1500" b="1" kern="1200">
            <a:solidFill>
              <a:schemeClr val="bg1"/>
            </a:solidFill>
            <a:latin typeface="+mn-lt"/>
          </a:endParaRPr>
        </a:p>
      </dsp:txBody>
      <dsp:txXfrm>
        <a:off x="2428238" y="4857902"/>
        <a:ext cx="2204963" cy="1322977"/>
      </dsp:txXfrm>
    </dsp:sp>
    <dsp:sp modelId="{2608B4CD-71CC-4C53-9B04-DEC4AFF11374}">
      <dsp:nvSpPr>
        <dsp:cNvPr id="0" name=""/>
        <dsp:cNvSpPr/>
      </dsp:nvSpPr>
      <dsp:spPr>
        <a:xfrm>
          <a:off x="4853698" y="4857902"/>
          <a:ext cx="2204963" cy="13229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kern="1200">
              <a:solidFill>
                <a:schemeClr val="bg1"/>
              </a:solidFill>
              <a:latin typeface="+mn-lt"/>
              <a:hlinkClick xmlns:r="http://schemas.openxmlformats.org/officeDocument/2006/relationships" r:id="rId14">
                <a:extLst>
                  <a:ext uri="{A12FA001-AC4F-418D-AE19-62706E023703}">
                    <ahyp:hlinkClr xmlns:ahyp="http://schemas.microsoft.com/office/drawing/2018/hyperlinkcolor" val="tx"/>
                  </a:ext>
                </a:extLst>
              </a:hlinkClick>
            </a:rPr>
            <a:t>Careers Statutory Guidance: At a glance guides for school, college and ITP leaders</a:t>
          </a:r>
          <a:endParaRPr lang="en-GB" sz="1500" b="1" kern="1200">
            <a:solidFill>
              <a:schemeClr val="bg1"/>
            </a:solidFill>
            <a:latin typeface="+mn-lt"/>
          </a:endParaRPr>
        </a:p>
      </dsp:txBody>
      <dsp:txXfrm>
        <a:off x="4853698" y="4857902"/>
        <a:ext cx="2204963" cy="1322977"/>
      </dsp:txXfrm>
    </dsp:sp>
    <dsp:sp modelId="{D837A25D-516B-40F7-A654-DFCDEB4F71CD}">
      <dsp:nvSpPr>
        <dsp:cNvPr id="0" name=""/>
        <dsp:cNvSpPr/>
      </dsp:nvSpPr>
      <dsp:spPr>
        <a:xfrm>
          <a:off x="7279157" y="4857902"/>
          <a:ext cx="2204963" cy="132297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latin typeface="+mn-lt"/>
              <a:hlinkClick xmlns:r="http://schemas.openxmlformats.org/officeDocument/2006/relationships" r:id="rId15">
                <a:extLst>
                  <a:ext uri="{A12FA001-AC4F-418D-AE19-62706E023703}">
                    <ahyp:hlinkClr xmlns:ahyp="http://schemas.microsoft.com/office/drawing/2018/hyperlinkcolor" val="tx"/>
                  </a:ext>
                </a:extLst>
              </a:hlinkClick>
            </a:rPr>
            <a:t>Education Inspection Framework Guide for Careers Leaders and Education Leaders</a:t>
          </a:r>
          <a:endParaRPr lang="en-GB" sz="1500" b="1" kern="1200">
            <a:solidFill>
              <a:schemeClr val="bg1"/>
            </a:solidFill>
            <a:latin typeface="+mn-lt"/>
          </a:endParaRPr>
        </a:p>
      </dsp:txBody>
      <dsp:txXfrm>
        <a:off x="7279157" y="4857902"/>
        <a:ext cx="2204963" cy="1322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6FDA-FE38-4E51-B76D-EF6CF8025248}">
      <dsp:nvSpPr>
        <dsp:cNvPr id="0" name=""/>
        <dsp:cNvSpPr/>
      </dsp:nvSpPr>
      <dsp:spPr>
        <a:xfrm>
          <a:off x="0" y="509504"/>
          <a:ext cx="3384351" cy="203061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Create a strategic careers plan</a:t>
          </a:r>
        </a:p>
      </dsp:txBody>
      <dsp:txXfrm>
        <a:off x="0" y="509504"/>
        <a:ext cx="3384351" cy="2030610"/>
      </dsp:txXfrm>
    </dsp:sp>
    <dsp:sp modelId="{160A4C94-28D7-4779-9CAC-45549EEC81B7}">
      <dsp:nvSpPr>
        <dsp:cNvPr id="0" name=""/>
        <dsp:cNvSpPr/>
      </dsp:nvSpPr>
      <dsp:spPr>
        <a:xfrm>
          <a:off x="3722786" y="509504"/>
          <a:ext cx="3384351" cy="203061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Develop progressive and responsive careers provision</a:t>
          </a:r>
        </a:p>
      </dsp:txBody>
      <dsp:txXfrm>
        <a:off x="3722786" y="509504"/>
        <a:ext cx="3384351" cy="2030610"/>
      </dsp:txXfrm>
    </dsp:sp>
    <dsp:sp modelId="{62379579-6DC0-48C8-84FB-6EFCC561CD32}">
      <dsp:nvSpPr>
        <dsp:cNvPr id="0" name=""/>
        <dsp:cNvSpPr/>
      </dsp:nvSpPr>
      <dsp:spPr>
        <a:xfrm>
          <a:off x="7445573" y="509504"/>
          <a:ext cx="3384351" cy="20306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Effectively evaluate your careers provision</a:t>
          </a:r>
        </a:p>
      </dsp:txBody>
      <dsp:txXfrm>
        <a:off x="7445573" y="509504"/>
        <a:ext cx="3384351" cy="2030610"/>
      </dsp:txXfrm>
    </dsp:sp>
    <dsp:sp modelId="{F47DCCFB-2E2F-4767-9948-27907851BB11}">
      <dsp:nvSpPr>
        <dsp:cNvPr id="0" name=""/>
        <dsp:cNvSpPr/>
      </dsp:nvSpPr>
      <dsp:spPr>
        <a:xfrm>
          <a:off x="0" y="2878551"/>
          <a:ext cx="3384351" cy="2030610"/>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Embed careers in the curriculum</a:t>
          </a:r>
        </a:p>
      </dsp:txBody>
      <dsp:txXfrm>
        <a:off x="0" y="2878551"/>
        <a:ext cx="3384351" cy="2030610"/>
      </dsp:txXfrm>
    </dsp:sp>
    <dsp:sp modelId="{9C6F6156-70A5-4FBB-B0FD-F35FD2C1190A}">
      <dsp:nvSpPr>
        <dsp:cNvPr id="0" name=""/>
        <dsp:cNvSpPr/>
      </dsp:nvSpPr>
      <dsp:spPr>
        <a:xfrm>
          <a:off x="3722786" y="2878551"/>
          <a:ext cx="3384351" cy="20306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Embed progressive employer encounters and work experiences</a:t>
          </a:r>
        </a:p>
      </dsp:txBody>
      <dsp:txXfrm>
        <a:off x="3722786" y="2878551"/>
        <a:ext cx="3384351" cy="2030610"/>
      </dsp:txXfrm>
    </dsp:sp>
    <dsp:sp modelId="{C8B53F46-6034-49C1-990D-A3424274185D}">
      <dsp:nvSpPr>
        <dsp:cNvPr id="0" name=""/>
        <dsp:cNvSpPr/>
      </dsp:nvSpPr>
      <dsp:spPr>
        <a:xfrm>
          <a:off x="7445573" y="2878551"/>
          <a:ext cx="3384351" cy="203061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ptos" panose="020B0004020202020204" pitchFamily="34" charset="0"/>
            </a:rPr>
            <a:t>Embed progressive encounters with further and higher education </a:t>
          </a:r>
        </a:p>
      </dsp:txBody>
      <dsp:txXfrm>
        <a:off x="7445573" y="2878551"/>
        <a:ext cx="3384351" cy="2030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79579-6DC0-48C8-84FB-6EFCC561CD32}">
      <dsp:nvSpPr>
        <dsp:cNvPr id="0" name=""/>
        <dsp:cNvSpPr/>
      </dsp:nvSpPr>
      <dsp:spPr>
        <a:xfrm>
          <a:off x="910079" y="1262"/>
          <a:ext cx="4127879" cy="247672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Aptos" panose="020B0004020202020204" pitchFamily="34" charset="0"/>
            </a:rPr>
            <a:t>Understanding the role of Careers Leader (Schools &amp; Colleges with ITPs coming soon)</a:t>
          </a:r>
        </a:p>
      </dsp:txBody>
      <dsp:txXfrm>
        <a:off x="910079" y="1262"/>
        <a:ext cx="4127879" cy="2476727"/>
      </dsp:txXfrm>
    </dsp:sp>
    <dsp:sp modelId="{34056FDA-FE38-4E51-B76D-EF6CF8025248}">
      <dsp:nvSpPr>
        <dsp:cNvPr id="0" name=""/>
        <dsp:cNvSpPr/>
      </dsp:nvSpPr>
      <dsp:spPr>
        <a:xfrm>
          <a:off x="5450746" y="1262"/>
          <a:ext cx="4127879" cy="247672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Aptos" panose="020B0004020202020204" pitchFamily="34" charset="0"/>
            </a:rPr>
            <a:t>Careers as a driver for whole institution improvement: A guide for Education leaders in schools and colleges </a:t>
          </a:r>
        </a:p>
      </dsp:txBody>
      <dsp:txXfrm>
        <a:off x="5450746" y="1262"/>
        <a:ext cx="4127879" cy="2476727"/>
      </dsp:txXfrm>
    </dsp:sp>
    <dsp:sp modelId="{160A4C94-28D7-4779-9CAC-45549EEC81B7}">
      <dsp:nvSpPr>
        <dsp:cNvPr id="0" name=""/>
        <dsp:cNvSpPr/>
      </dsp:nvSpPr>
      <dsp:spPr>
        <a:xfrm>
          <a:off x="910079" y="2890778"/>
          <a:ext cx="4127879" cy="247672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Aptos" panose="020B0004020202020204" pitchFamily="34" charset="0"/>
            </a:rPr>
            <a:t>Education Inspection Framework (Ofsted): A guide for Careers Leaders and Education Leaders</a:t>
          </a:r>
        </a:p>
      </dsp:txBody>
      <dsp:txXfrm>
        <a:off x="910079" y="2890778"/>
        <a:ext cx="4127879" cy="2476727"/>
      </dsp:txXfrm>
    </dsp:sp>
    <dsp:sp modelId="{6027CA02-3EDC-4BC7-A19F-7734BC314A47}">
      <dsp:nvSpPr>
        <dsp:cNvPr id="0" name=""/>
        <dsp:cNvSpPr/>
      </dsp:nvSpPr>
      <dsp:spPr>
        <a:xfrm>
          <a:off x="5450746" y="2890778"/>
          <a:ext cx="4127879" cy="247672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Aptos" panose="020B0004020202020204" pitchFamily="34" charset="0"/>
            </a:rPr>
            <a:t>Driving equity and tackling disadvantage through your careers provision: Educator Guide </a:t>
          </a:r>
        </a:p>
      </dsp:txBody>
      <dsp:txXfrm>
        <a:off x="5450746" y="2890778"/>
        <a:ext cx="4127879" cy="24767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88A0F-072E-D64F-859F-043D90B34697}"/>
              </a:ext>
            </a:extLst>
          </p:cNvPr>
          <p:cNvSpPr>
            <a:spLocks noGrp="1"/>
          </p:cNvSpPr>
          <p:nvPr>
            <p:ph type="hdr" sz="quarter"/>
          </p:nvPr>
        </p:nvSpPr>
        <p:spPr>
          <a:xfrm>
            <a:off x="1" y="1"/>
            <a:ext cx="2981430" cy="48475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575CFF-56C2-9947-8C0D-7B3E79251494}"/>
              </a:ext>
            </a:extLst>
          </p:cNvPr>
          <p:cNvSpPr>
            <a:spLocks noGrp="1"/>
          </p:cNvSpPr>
          <p:nvPr>
            <p:ph type="dt" sz="quarter" idx="1"/>
          </p:nvPr>
        </p:nvSpPr>
        <p:spPr>
          <a:xfrm>
            <a:off x="3897203" y="1"/>
            <a:ext cx="2981430" cy="484754"/>
          </a:xfrm>
          <a:prstGeom prst="rect">
            <a:avLst/>
          </a:prstGeom>
        </p:spPr>
        <p:txBody>
          <a:bodyPr vert="horz" lIns="91440" tIns="45720" rIns="91440" bIns="45720" rtlCol="0"/>
          <a:lstStyle>
            <a:lvl1pPr algn="r">
              <a:defRPr sz="1200"/>
            </a:lvl1pPr>
          </a:lstStyle>
          <a:p>
            <a:fld id="{D33274B3-EC98-7444-97B8-31A1BF69A40A}" type="datetimeFigureOut">
              <a:rPr lang="en-US" smtClean="0"/>
              <a:t>1/21/2026</a:t>
            </a:fld>
            <a:endParaRPr lang="en-US"/>
          </a:p>
        </p:txBody>
      </p:sp>
      <p:sp>
        <p:nvSpPr>
          <p:cNvPr id="4" name="Footer Placeholder 3">
            <a:extLst>
              <a:ext uri="{FF2B5EF4-FFF2-40B4-BE49-F238E27FC236}">
                <a16:creationId xmlns:a16="http://schemas.microsoft.com/office/drawing/2014/main" id="{9686BE66-61FD-F943-A8C2-0FD78A05EBE6}"/>
              </a:ext>
            </a:extLst>
          </p:cNvPr>
          <p:cNvSpPr>
            <a:spLocks noGrp="1"/>
          </p:cNvSpPr>
          <p:nvPr>
            <p:ph type="ftr" sz="quarter" idx="2"/>
          </p:nvPr>
        </p:nvSpPr>
        <p:spPr>
          <a:xfrm>
            <a:off x="1" y="9176773"/>
            <a:ext cx="2981430" cy="48475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8A4CC3-F66C-BA43-9A8B-C7CF7F4425A7}"/>
              </a:ext>
            </a:extLst>
          </p:cNvPr>
          <p:cNvSpPr>
            <a:spLocks noGrp="1"/>
          </p:cNvSpPr>
          <p:nvPr>
            <p:ph type="sldNum" sz="quarter" idx="3"/>
          </p:nvPr>
        </p:nvSpPr>
        <p:spPr>
          <a:xfrm>
            <a:off x="3897203" y="9176773"/>
            <a:ext cx="2981430" cy="484753"/>
          </a:xfrm>
          <a:prstGeom prst="rect">
            <a:avLst/>
          </a:prstGeom>
        </p:spPr>
        <p:txBody>
          <a:bodyPr vert="horz" lIns="91440" tIns="45720" rIns="91440" bIns="45720" rtlCol="0" anchor="b"/>
          <a:lstStyle>
            <a:lvl1pPr algn="r">
              <a:defRPr sz="1200"/>
            </a:lvl1pPr>
          </a:lstStyle>
          <a:p>
            <a:fld id="{ABB3DFC3-9DEC-0E4C-95FC-EA4FE5E2E230}" type="slidenum">
              <a:rPr lang="en-US" smtClean="0"/>
              <a:t>‹#›</a:t>
            </a:fld>
            <a:endParaRPr lang="en-US"/>
          </a:p>
        </p:txBody>
      </p:sp>
    </p:spTree>
    <p:extLst>
      <p:ext uri="{BB962C8B-B14F-4D97-AF65-F5344CB8AC3E}">
        <p14:creationId xmlns:p14="http://schemas.microsoft.com/office/powerpoint/2010/main" val="1942288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1430" cy="48475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7203" y="1"/>
            <a:ext cx="2981430" cy="484754"/>
          </a:xfrm>
          <a:prstGeom prst="rect">
            <a:avLst/>
          </a:prstGeom>
        </p:spPr>
        <p:txBody>
          <a:bodyPr vert="horz" lIns="91440" tIns="45720" rIns="91440" bIns="45720" rtlCol="0"/>
          <a:lstStyle>
            <a:lvl1pPr algn="r">
              <a:defRPr sz="1200"/>
            </a:lvl1pPr>
          </a:lstStyle>
          <a:p>
            <a:fld id="{D4353D0C-D2FB-4A30-B209-1C51E11EC8D8}" type="datetimeFigureOut">
              <a:rPr lang="en-GB" smtClean="0"/>
              <a:t>21/01/2026</a:t>
            </a:fld>
            <a:endParaRPr lang="en-GB"/>
          </a:p>
        </p:txBody>
      </p:sp>
      <p:sp>
        <p:nvSpPr>
          <p:cNvPr id="4" name="Slide Image Placeholder 3"/>
          <p:cNvSpPr>
            <a:spLocks noGrp="1" noRot="1" noChangeAspect="1"/>
          </p:cNvSpPr>
          <p:nvPr>
            <p:ph type="sldImg" idx="2"/>
          </p:nvPr>
        </p:nvSpPr>
        <p:spPr>
          <a:xfrm>
            <a:off x="542925" y="1208088"/>
            <a:ext cx="5794375" cy="32591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023" y="4649609"/>
            <a:ext cx="5504180" cy="380422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176773"/>
            <a:ext cx="2981430" cy="48475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7203" y="9176773"/>
            <a:ext cx="2981430" cy="484753"/>
          </a:xfrm>
          <a:prstGeom prst="rect">
            <a:avLst/>
          </a:prstGeom>
        </p:spPr>
        <p:txBody>
          <a:bodyPr vert="horz" lIns="91440" tIns="45720" rIns="91440" bIns="45720" rtlCol="0" anchor="b"/>
          <a:lstStyle>
            <a:lvl1pPr algn="r">
              <a:defRPr sz="1200"/>
            </a:lvl1pPr>
          </a:lstStyle>
          <a:p>
            <a:fld id="{B6A7A875-82CA-438E-839B-8C02F61E3A4E}" type="slidenum">
              <a:rPr lang="en-GB" smtClean="0"/>
              <a:t>‹#›</a:t>
            </a:fld>
            <a:endParaRPr lang="en-GB"/>
          </a:p>
        </p:txBody>
      </p:sp>
    </p:spTree>
    <p:extLst>
      <p:ext uri="{BB962C8B-B14F-4D97-AF65-F5344CB8AC3E}">
        <p14:creationId xmlns:p14="http://schemas.microsoft.com/office/powerpoint/2010/main" val="68546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A7A875-82CA-438E-839B-8C02F61E3A4E}" type="slidenum">
              <a:rPr lang="en-GB" smtClean="0"/>
              <a:t>4</a:t>
            </a:fld>
            <a:endParaRPr lang="en-GB"/>
          </a:p>
        </p:txBody>
      </p:sp>
    </p:spTree>
    <p:extLst>
      <p:ext uri="{BB962C8B-B14F-4D97-AF65-F5344CB8AC3E}">
        <p14:creationId xmlns:p14="http://schemas.microsoft.com/office/powerpoint/2010/main" val="225391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215">
              <a:defRPr/>
            </a:pPr>
            <a:endParaRPr lang="en-GB"/>
          </a:p>
        </p:txBody>
      </p:sp>
      <p:sp>
        <p:nvSpPr>
          <p:cNvPr id="4" name="Slide Number Placeholder 3"/>
          <p:cNvSpPr>
            <a:spLocks noGrp="1"/>
          </p:cNvSpPr>
          <p:nvPr>
            <p:ph type="sldNum" sz="quarter" idx="5"/>
          </p:nvPr>
        </p:nvSpPr>
        <p:spPr/>
        <p:txBody>
          <a:bodyPr/>
          <a:lstStyle/>
          <a:p>
            <a:pPr marL="0" marR="0" lvl="0" indent="0" algn="r" defTabSz="945215" rtl="0" eaLnBrk="1" fontAlgn="auto" latinLnBrk="0" hangingPunct="1">
              <a:lnSpc>
                <a:spcPct val="100000"/>
              </a:lnSpc>
              <a:spcBef>
                <a:spcPts val="0"/>
              </a:spcBef>
              <a:spcAft>
                <a:spcPts val="0"/>
              </a:spcAft>
              <a:buClrTx/>
              <a:buSzTx/>
              <a:buFontTx/>
              <a:buNone/>
              <a:tabLst/>
              <a:defRPr/>
            </a:pPr>
            <a:fld id="{5FF67D13-372F-416F-9136-66DAE35139F2}"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5215"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3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9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17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46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8B08-0575-5B94-12AA-996D63C53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5A95B-D0A6-787C-81AE-B5C4925AD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E4005-725C-FF90-BBEC-AE7C424CD6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A27E05-DF10-5891-938E-434FA9751D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07F4C-54E9-495D-B69F-FFC7D4C236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29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96F7-280C-935A-7B93-3C7CDD0CA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76EA7-1F5D-A455-FD3A-A66A13EDB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FBB71-23A4-B0E6-0622-19DED88D96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4A77D-AD9A-0498-37AE-D145936AC6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F802BA-915E-C94B-82AA-03B81F49B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5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5F9C-73F2-B0E5-6455-7D45C58E2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4FC8D-ED42-B2C7-136D-F6AEC3431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99422-B8E6-2415-3883-6714CA2FA32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8FBA54-EA38-D7D4-C01A-3B2022BCD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90B9-76F3-14FE-6A05-678785E5F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CA267-0C3A-2F4A-95E3-1FDDA0766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79654-E0BF-06D1-9CDA-A157533000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DC9655-D398-332F-498F-6AA58BCC8E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6D22A-9B83-4420-BB89-2D8B9AFCD74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368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F8EF-013D-4E4E-440A-F9BBE0D61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F1013-2B68-B7CD-7C60-4E03DE75E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736A3-137B-7FF2-3919-FF7EC12522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FE055A-C8A8-A613-899E-8D2903F97E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25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068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Symbol" panose="05050102010706020507" pitchFamily="18" charset="2"/>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76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F980E-2C86-4C43-8DDE-047521BE69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11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F980E-2C86-4C43-8DDE-047521BE69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86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F980E-2C86-4C43-8DDE-047521BE69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645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F980E-2C86-4C43-8DDE-047521BE69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9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327-1DF7-EDFC-32A8-AB9248E10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FC37C-801E-A35F-BAD7-BB62E876F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43231-3B1F-D66E-1775-D3D58EE1C8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C6A030-1422-FE29-CC15-CEDEB9823C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B09B5-3957-4210-90F8-D39B605F6E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43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32D4E0-2F37-4AA9-9A63-E43B359EA353}" type="slidenum">
              <a:rPr lang="en-GB" smtClean="0"/>
              <a:t>35</a:t>
            </a:fld>
            <a:endParaRPr lang="en-GB"/>
          </a:p>
        </p:txBody>
      </p:sp>
    </p:spTree>
    <p:extLst>
      <p:ext uri="{BB962C8B-B14F-4D97-AF65-F5344CB8AC3E}">
        <p14:creationId xmlns:p14="http://schemas.microsoft.com/office/powerpoint/2010/main" val="286447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2433F-8585-0D93-4FA9-D82A3503D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25A9-9938-F218-F48B-A6AB17398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ED789-85EA-F8F0-7CCE-7F0F882E06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AD98AC-0AB5-FB02-2FBC-C5E43C9669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FD3ABB-B60B-4D62-BD16-D08DB9544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254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CBDD0-B261-F016-565D-F059D4FEE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92464-E588-53D6-E0F9-30C185163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EF330-C5AD-7554-8360-1AAD7F58CF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B6080E-F91D-9B6A-5D1F-380E5C58E4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237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80CFB-595D-A303-E13A-ED9AC9A29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C087E-7B6A-F14A-C181-03D170AC9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2945-DE50-1202-08C8-52E6079904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4430B7-8BD8-A7FA-CBC9-2A6595BC7C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0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A7A875-82CA-438E-839B-8C02F61E3A4E}" type="slidenum">
              <a:rPr lang="en-GB" smtClean="0"/>
              <a:t>6</a:t>
            </a:fld>
            <a:endParaRPr lang="en-GB"/>
          </a:p>
        </p:txBody>
      </p:sp>
    </p:spTree>
    <p:extLst>
      <p:ext uri="{BB962C8B-B14F-4D97-AF65-F5344CB8AC3E}">
        <p14:creationId xmlns:p14="http://schemas.microsoft.com/office/powerpoint/2010/main" val="164302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57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67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80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38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F08E-4787-ABAC-4AA6-C6DCA5755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F390A-BC8C-BBF7-3C6F-BB7ECCCB7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2BB57-A7BE-D79C-D7A9-0FDC03C9B5C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84BEFA-9E64-875C-01FD-94FA58D1C8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24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F5E9-F1D2-2E31-2FDD-1EE099E29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252A1-0ABA-017E-2AE8-4CACB23D4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DFEED-057C-423A-2ADE-9FBC9B07CEF9}"/>
              </a:ext>
            </a:extLst>
          </p:cNvPr>
          <p:cNvSpPr>
            <a:spLocks noGrp="1"/>
          </p:cNvSpPr>
          <p:nvPr>
            <p:ph type="body" idx="1"/>
          </p:nvPr>
        </p:nvSpPr>
        <p:spPr/>
        <p:txBody>
          <a:bodyPr/>
          <a:lstStyle/>
          <a:p>
            <a:pPr marL="0" lvl="0" indent="0" fontAlgn="base">
              <a:buFont typeface="Symbol" panose="05050102010706020507" pitchFamily="18" charset="2"/>
              <a:buNone/>
            </a:pPr>
            <a:endParaRPr lang="en-GB"/>
          </a:p>
        </p:txBody>
      </p:sp>
      <p:sp>
        <p:nvSpPr>
          <p:cNvPr id="4" name="Slide Number Placeholder 3">
            <a:extLst>
              <a:ext uri="{FF2B5EF4-FFF2-40B4-BE49-F238E27FC236}">
                <a16:creationId xmlns:a16="http://schemas.microsoft.com/office/drawing/2014/main" id="{E2632C2E-18F9-81E6-C27D-B4E81B29F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9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934A-29C5-F1DE-D187-17DFAF0DF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7A2CE-8058-AD80-D727-E8A8ACD93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087DB-45D7-D663-8619-B85E77C9A48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70D8F2-40EE-DD42-52E6-53096BED03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12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8C1AA-B75D-6EE3-2AFA-A2E702BF6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53CE8-D4F6-43E4-B895-5FBFE8D24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9DCB6-AAA5-A48B-AFF8-ABCD4ED87E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F4C7EA-965C-2D5B-F371-49557062D1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43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455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1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80CFB-595D-A303-E13A-ED9AC9A29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C087E-7B6A-F14A-C181-03D170AC9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52945-DE50-1202-08C8-52E6079904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4430B7-8BD8-A7FA-CBC9-2A6595BC7C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A7A875-82CA-438E-839B-8C02F61E3A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49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2.emf"/></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44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4127992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7867249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5571093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091572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141653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77158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231197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8864174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19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1680907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74206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1055652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79879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726150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42226580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1483066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2743530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048804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2627006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428105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09713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329113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1068876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694200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684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3951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3140356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918737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161566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2288542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8226386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3805884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773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87BD-EAB9-0AA3-3BB2-209E4F135C72}"/>
              </a:ext>
            </a:extLst>
          </p:cNvPr>
          <p:cNvSpPr>
            <a:spLocks noGrp="1"/>
          </p:cNvSpPr>
          <p:nvPr>
            <p:ph type="title"/>
          </p:nvPr>
        </p:nvSpPr>
        <p:spPr>
          <a:xfrm>
            <a:off x="1606826" y="193889"/>
            <a:ext cx="8978348" cy="1325563"/>
          </a:xfrm>
        </p:spPr>
        <p:txBody>
          <a:bodyPr>
            <a:normAutofit/>
          </a:bodyPr>
          <a:lstStyle>
            <a:lvl1pPr>
              <a:defRPr sz="2800">
                <a:solidFill>
                  <a:srgbClr val="3CA9A9"/>
                </a:solidFill>
                <a:latin typeface="Lato Thin" panose="020F0502020204030203" pitchFamily="34" charset="0"/>
                <a:ea typeface="Lato Thin" panose="020F0502020204030203" pitchFamily="34" charset="0"/>
                <a:cs typeface="Lato Thin" panose="020F0502020204030203" pitchFamily="34" charset="0"/>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6F04B1A-40C0-4607-F4DD-9E9634B8098E}"/>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9BC0856-3D40-48AA-94F1-99657B64AAEB}" type="datetimeFigureOut">
              <a:rPr kumimoji="0" lang="en-GB" sz="1800" b="0" i="0" u="none" strike="noStrike" kern="1200" cap="none" spc="0" normalizeH="0" baseline="0" noProof="0" smtClean="0">
                <a:ln>
                  <a:noFill/>
                </a:ln>
                <a:solidFill>
                  <a:srgbClr val="484947"/>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21/01/2026</a:t>
            </a:fld>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C9ADB63-6BF1-36C3-6369-90443D65C2F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DDC8E18-923F-77CC-5C01-B3A9DD050BA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E2D8CAB-EDF7-4F1F-BDF0-CB59A4C6AF61}" type="slidenum">
              <a:rPr kumimoji="0" lang="en-GB" sz="1800" b="0" i="0" u="none" strike="noStrike" kern="1200" cap="none" spc="0" normalizeH="0" baseline="0" noProof="0" smtClean="0">
                <a:ln>
                  <a:noFill/>
                </a:ln>
                <a:solidFill>
                  <a:srgbClr val="484947"/>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CD84779-9EC1-81BF-42B7-17D24749B73F}"/>
              </a:ext>
            </a:extLst>
          </p:cNvPr>
          <p:cNvSpPr/>
          <p:nvPr userDrawn="1"/>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equalex and Careers and enterprise logo">
            <a:extLst>
              <a:ext uri="{FF2B5EF4-FFF2-40B4-BE49-F238E27FC236}">
                <a16:creationId xmlns:a16="http://schemas.microsoft.com/office/drawing/2014/main" id="{9687561D-2A28-B30C-69E5-5B06295553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685" y="296563"/>
            <a:ext cx="3084899" cy="767161"/>
          </a:xfrm>
          <a:prstGeom prst="rect">
            <a:avLst/>
          </a:prstGeom>
        </p:spPr>
      </p:pic>
      <p:pic>
        <p:nvPicPr>
          <p:cNvPr id="8" name="Picture 7" descr="Icon of a person">
            <a:extLst>
              <a:ext uri="{FF2B5EF4-FFF2-40B4-BE49-F238E27FC236}">
                <a16:creationId xmlns:a16="http://schemas.microsoft.com/office/drawing/2014/main" id="{3D6B73A5-43A9-ABE8-D45A-82CD476132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cxnSp>
        <p:nvCxnSpPr>
          <p:cNvPr id="9" name="Straight Connector 8">
            <a:extLst>
              <a:ext uri="{FF2B5EF4-FFF2-40B4-BE49-F238E27FC236}">
                <a16:creationId xmlns:a16="http://schemas.microsoft.com/office/drawing/2014/main" id="{74A21AE7-C857-AE22-8754-D8D8C84D0576}"/>
              </a:ext>
            </a:extLst>
          </p:cNvPr>
          <p:cNvCxnSpPr>
            <a:cxnSpLocks/>
          </p:cNvCxnSpPr>
          <p:nvPr userDrawn="1"/>
        </p:nvCxnSpPr>
        <p:spPr>
          <a:xfrm>
            <a:off x="1593180" y="1179684"/>
            <a:ext cx="6774643" cy="0"/>
          </a:xfrm>
          <a:prstGeom prst="line">
            <a:avLst/>
          </a:prstGeom>
          <a:ln>
            <a:solidFill>
              <a:srgbClr val="3CA9A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157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3255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1476958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6130746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5453752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2967398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5027373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6376300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0154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4190801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9985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3144330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303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6794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1509225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1744929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2736373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9508300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7443480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71973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0257303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947504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2" indent="0" algn="ctr">
              <a:buNone/>
              <a:defRPr sz="1799"/>
            </a:lvl3pPr>
            <a:lvl4pPr marL="1371394" indent="0" algn="ctr">
              <a:buNone/>
              <a:defRPr sz="1600"/>
            </a:lvl4pPr>
            <a:lvl5pPr marL="1828524" indent="0" algn="ctr">
              <a:buNone/>
              <a:defRPr sz="1600"/>
            </a:lvl5pPr>
            <a:lvl6pPr marL="2285656" indent="0" algn="ctr">
              <a:buNone/>
              <a:defRPr sz="1600"/>
            </a:lvl6pPr>
            <a:lvl7pPr marL="2742787" indent="0" algn="ctr">
              <a:buNone/>
              <a:defRPr sz="1600"/>
            </a:lvl7pPr>
            <a:lvl8pPr marL="3199918" indent="0" algn="ctr">
              <a:buNone/>
              <a:defRPr sz="1600"/>
            </a:lvl8pPr>
            <a:lvl9pPr marL="365704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7358762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19269579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538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621719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3" y="560598"/>
            <a:ext cx="310092" cy="6297403"/>
          </a:xfrm>
          <a:prstGeom prst="rect">
            <a:avLst/>
          </a:prstGeom>
        </p:spPr>
      </p:pic>
    </p:spTree>
    <p:extLst>
      <p:ext uri="{BB962C8B-B14F-4D97-AF65-F5344CB8AC3E}">
        <p14:creationId xmlns:p14="http://schemas.microsoft.com/office/powerpoint/2010/main" val="11163180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90676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8553580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13953633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255287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20888965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85157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 name="Picture 1" descr="A picture containing text, sign&#10;&#10;Description automatically generated">
            <a:extLst>
              <a:ext uri="{FF2B5EF4-FFF2-40B4-BE49-F238E27FC236}">
                <a16:creationId xmlns:a16="http://schemas.microsoft.com/office/drawing/2014/main" id="{61D59112-3EEE-6545-1A00-450B4633CFFF}"/>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3" name="Picture 2" descr="A logo for a company&#10;&#10;AI-generated content may be incorrect.">
            <a:extLst>
              <a:ext uri="{FF2B5EF4-FFF2-40B4-BE49-F238E27FC236}">
                <a16:creationId xmlns:a16="http://schemas.microsoft.com/office/drawing/2014/main" id="{06DC3DDE-04F8-AF0A-C862-2AF63410FD18}"/>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4" name="Straight Connector 3">
            <a:extLst>
              <a:ext uri="{FF2B5EF4-FFF2-40B4-BE49-F238E27FC236}">
                <a16:creationId xmlns:a16="http://schemas.microsoft.com/office/drawing/2014/main" id="{4592C006-F3B9-FBC0-2F62-E0236C7FDF4B}"/>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1221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715811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40271863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08314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1_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3008470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_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772286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26865001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3987634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1731805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24082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206290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1528320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20272815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880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877882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41078522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3545189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9697438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424092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41034353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7725777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504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15895313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9488346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19473801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6862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9425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1827718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7672986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99601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767992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0985110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2250325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40025BC0-0255-C7A9-CEC1-06CBDB51FEA3}"/>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3" name="Picture 2" descr="A logo for a company&#10;&#10;AI-generated content may be incorrect.">
            <a:extLst>
              <a:ext uri="{FF2B5EF4-FFF2-40B4-BE49-F238E27FC236}">
                <a16:creationId xmlns:a16="http://schemas.microsoft.com/office/drawing/2014/main" id="{18B0DCF9-3ECB-93FC-545E-2905FB21986B}"/>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5" name="Straight Connector 4">
            <a:extLst>
              <a:ext uri="{FF2B5EF4-FFF2-40B4-BE49-F238E27FC236}">
                <a16:creationId xmlns:a16="http://schemas.microsoft.com/office/drawing/2014/main" id="{76F01B8A-027D-07E5-1880-CA14AC98621C}"/>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659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97930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8061861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9861515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531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172294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2579444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9505241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995251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3951621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62749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4"/>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509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0773291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7930734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6286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33197571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32879500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04436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9"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204355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5295699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607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0663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381950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3" y="560598"/>
            <a:ext cx="310092" cy="6297403"/>
          </a:xfrm>
          <a:prstGeom prst="rect">
            <a:avLst/>
          </a:prstGeom>
        </p:spPr>
      </p:pic>
    </p:spTree>
    <p:extLst>
      <p:ext uri="{BB962C8B-B14F-4D97-AF65-F5344CB8AC3E}">
        <p14:creationId xmlns:p14="http://schemas.microsoft.com/office/powerpoint/2010/main" val="4208809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22805732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2145532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491001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3594804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General slide - white text please.">
  <p:cSld name="General slide - white text please.">
    <p:spTree>
      <p:nvGrpSpPr>
        <p:cNvPr id="1" name="Shape 50"/>
        <p:cNvGrpSpPr/>
        <p:nvPr/>
      </p:nvGrpSpPr>
      <p:grpSpPr>
        <a:xfrm>
          <a:off x="0" y="0"/>
          <a:ext cx="0" cy="0"/>
          <a:chOff x="0" y="0"/>
          <a:chExt cx="0" cy="0"/>
        </a:xfrm>
      </p:grpSpPr>
      <p:sp>
        <p:nvSpPr>
          <p:cNvPr id="51" name="Google Shape;51;p13"/>
          <p:cNvSpPr/>
          <p:nvPr/>
        </p:nvSpPr>
        <p:spPr>
          <a:xfrm>
            <a:off x="-32433" y="-64867"/>
            <a:ext cx="12351600" cy="6982400"/>
          </a:xfrm>
          <a:prstGeom prst="rect">
            <a:avLst/>
          </a:prstGeom>
          <a:solidFill>
            <a:srgbClr val="28889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3" name="Google Shape;53;p13"/>
          <p:cNvPicPr preferRelativeResize="0"/>
          <p:nvPr/>
        </p:nvPicPr>
        <p:blipFill>
          <a:blip r:embed="rId2">
            <a:alphaModFix/>
          </a:blip>
          <a:stretch>
            <a:fillRect/>
          </a:stretch>
        </p:blipFill>
        <p:spPr>
          <a:xfrm>
            <a:off x="53333" y="5968901"/>
            <a:ext cx="1827832" cy="1368132"/>
          </a:xfrm>
          <a:prstGeom prst="rect">
            <a:avLst/>
          </a:prstGeom>
          <a:noFill/>
          <a:ln>
            <a:noFill/>
          </a:ln>
        </p:spPr>
      </p:pic>
    </p:spTree>
    <p:extLst>
      <p:ext uri="{BB962C8B-B14F-4D97-AF65-F5344CB8AC3E}">
        <p14:creationId xmlns:p14="http://schemas.microsoft.com/office/powerpoint/2010/main" val="3712052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slide 2 1">
  <p:cSld name="Title slide 2 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93634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2_Teal">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5142878-4AF8-45B2-94EE-0687D1CB3EEA}"/>
              </a:ext>
            </a:extLst>
          </p:cNvPr>
          <p:cNvSpPr txBox="1">
            <a:spLocks noGrp="1"/>
          </p:cNvSpPr>
          <p:nvPr>
            <p:ph type="pic" sz="quarter" idx="4294967295"/>
          </p:nvPr>
        </p:nvSpPr>
        <p:spPr>
          <a:xfrm>
            <a:off x="6523708" y="2148996"/>
            <a:ext cx="4953969" cy="3749620"/>
          </a:xfrm>
          <a:prstGeom prst="rect">
            <a:avLst/>
          </a:prstGeom>
          <a:noFill/>
          <a:ln>
            <a:noFill/>
          </a:ln>
        </p:spPr>
        <p:txBody>
          <a:bodyPr vert="horz" wrap="square" lIns="91440" tIns="45720" rIns="91440" bIns="45720" anchor="t" anchorCtr="0" compatLnSpc="1">
            <a:noAutofit/>
          </a:bodyPr>
          <a:lstStyle>
            <a:lvl1pPr marL="228528" marR="0" lvl="0" indent="-228528" defTabSz="914124" fontAlgn="auto">
              <a:spcBef>
                <a:spcPts val="1000"/>
              </a:spcBef>
              <a:spcAft>
                <a:spcPts val="0"/>
              </a:spcAft>
              <a:buSzPct val="100000"/>
              <a:buFont typeface="Arial" pitchFamily="34"/>
              <a:tabLst/>
              <a:defRPr lang="en-US" sz="2799" b="0" i="0" u="none" strike="noStrike" cap="none" spc="0" baseline="0">
                <a:solidFill>
                  <a:srgbClr val="484947"/>
                </a:solidFill>
                <a:uFillTx/>
                <a:latin typeface="Calibri"/>
              </a:defRPr>
            </a:lvl1pPr>
          </a:lstStyle>
          <a:p>
            <a:pPr lvl="0"/>
            <a:endParaRPr lang="en-US"/>
          </a:p>
        </p:txBody>
      </p:sp>
      <p:sp>
        <p:nvSpPr>
          <p:cNvPr id="3" name="Text Placeholder 2">
            <a:extLst>
              <a:ext uri="{FF2B5EF4-FFF2-40B4-BE49-F238E27FC236}">
                <a16:creationId xmlns:a16="http://schemas.microsoft.com/office/drawing/2014/main" id="{E5D45FB4-C964-4786-9CFB-15F1DE021DEB}"/>
              </a:ext>
            </a:extLst>
          </p:cNvPr>
          <p:cNvSpPr txBox="1">
            <a:spLocks noGrp="1"/>
          </p:cNvSpPr>
          <p:nvPr>
            <p:ph type="body" sz="quarter" idx="4294967295"/>
          </p:nvPr>
        </p:nvSpPr>
        <p:spPr>
          <a:xfrm>
            <a:off x="877938" y="2067198"/>
            <a:ext cx="4514459" cy="76031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1" i="0" u="none" strike="noStrike" cap="none" spc="0" baseline="0">
                <a:solidFill>
                  <a:srgbClr val="484947"/>
                </a:solidFill>
                <a:uFillTx/>
                <a:latin typeface="Lato" pitchFamily="34"/>
                <a:ea typeface="Lato" pitchFamily="34"/>
                <a:cs typeface="Lato" pitchFamily="34"/>
              </a:defRPr>
            </a:lvl1pPr>
          </a:lstStyle>
          <a:p>
            <a:pPr lvl="0"/>
            <a:r>
              <a:rPr lang="en-GB"/>
              <a:t>Subheading goes here</a:t>
            </a:r>
          </a:p>
        </p:txBody>
      </p:sp>
      <p:sp>
        <p:nvSpPr>
          <p:cNvPr id="4" name="Text Placeholder 2">
            <a:extLst>
              <a:ext uri="{FF2B5EF4-FFF2-40B4-BE49-F238E27FC236}">
                <a16:creationId xmlns:a16="http://schemas.microsoft.com/office/drawing/2014/main" id="{0FCFEBF7-B7A3-4CCF-A023-24B75F77A2C0}"/>
              </a:ext>
            </a:extLst>
          </p:cNvPr>
          <p:cNvSpPr txBox="1">
            <a:spLocks noGrp="1"/>
          </p:cNvSpPr>
          <p:nvPr>
            <p:ph type="body" sz="quarter" idx="4294967295"/>
          </p:nvPr>
        </p:nvSpPr>
        <p:spPr>
          <a:xfrm>
            <a:off x="877938" y="2938401"/>
            <a:ext cx="4514459" cy="306487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0" i="0" u="none" strike="noStrike" cap="none" spc="0" baseline="0">
                <a:solidFill>
                  <a:srgbClr val="484947"/>
                </a:solidFill>
                <a:uFillTx/>
                <a:latin typeface="Lato" pitchFamily="34"/>
                <a:ea typeface="Lato" pitchFamily="34"/>
                <a:cs typeface="Lato" pitchFamily="34"/>
              </a:defRPr>
            </a:lvl1pPr>
          </a:lstStyle>
          <a:p>
            <a:pPr lvl="0"/>
            <a:r>
              <a:rPr lang="en-GB"/>
              <a:t>Body copy goes here </a:t>
            </a:r>
          </a:p>
        </p:txBody>
      </p:sp>
      <p:sp>
        <p:nvSpPr>
          <p:cNvPr id="5" name="Text Placeholder 2">
            <a:extLst>
              <a:ext uri="{FF2B5EF4-FFF2-40B4-BE49-F238E27FC236}">
                <a16:creationId xmlns:a16="http://schemas.microsoft.com/office/drawing/2014/main" id="{7127270B-DA23-4879-9175-58E282B890AD}"/>
              </a:ext>
            </a:extLst>
          </p:cNvPr>
          <p:cNvSpPr txBox="1">
            <a:spLocks noGrp="1"/>
          </p:cNvSpPr>
          <p:nvPr>
            <p:ph type="body" sz="quarter" idx="4294967295"/>
          </p:nvPr>
        </p:nvSpPr>
        <p:spPr>
          <a:xfrm>
            <a:off x="877938" y="854726"/>
            <a:ext cx="4514459" cy="565963"/>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Tree>
    <p:extLst>
      <p:ext uri="{BB962C8B-B14F-4D97-AF65-F5344CB8AC3E}">
        <p14:creationId xmlns:p14="http://schemas.microsoft.com/office/powerpoint/2010/main" val="1513742632"/>
      </p:ext>
    </p:extLst>
  </p:cSld>
  <p:clrMapOvr>
    <a:masterClrMapping/>
  </p:clrMapOvr>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56581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98778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58"/>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943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853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944928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0"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316783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533753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3978273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2508322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3076388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spTree>
    <p:extLst>
      <p:ext uri="{BB962C8B-B14F-4D97-AF65-F5344CB8AC3E}">
        <p14:creationId xmlns:p14="http://schemas.microsoft.com/office/powerpoint/2010/main" val="12934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798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A1BDB800-5977-BAF3-67E0-22CC6726D994}"/>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3" name="Picture 2" descr="A logo for a company&#10;&#10;AI-generated content may be incorrect.">
            <a:extLst>
              <a:ext uri="{FF2B5EF4-FFF2-40B4-BE49-F238E27FC236}">
                <a16:creationId xmlns:a16="http://schemas.microsoft.com/office/drawing/2014/main" id="{3173F6DF-F21B-51AE-EC07-081B9F69325C}"/>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5" name="Straight Connector 4">
            <a:extLst>
              <a:ext uri="{FF2B5EF4-FFF2-40B4-BE49-F238E27FC236}">
                <a16:creationId xmlns:a16="http://schemas.microsoft.com/office/drawing/2014/main" id="{D2EF5CCD-6C41-9408-3EDD-4A0F70294FA1}"/>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72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95941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185381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569914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2087753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7"/>
            <a:ext cx="310092" cy="6297403"/>
          </a:xfrm>
          <a:prstGeom prst="rect">
            <a:avLst/>
          </a:prstGeom>
        </p:spPr>
      </p:pic>
    </p:spTree>
    <p:extLst>
      <p:ext uri="{BB962C8B-B14F-4D97-AF65-F5344CB8AC3E}">
        <p14:creationId xmlns:p14="http://schemas.microsoft.com/office/powerpoint/2010/main" val="365258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10575985" y="302685"/>
            <a:ext cx="1322774" cy="535462"/>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 name="Picture 2" descr="A logo for a company&#10;&#10;AI-generated content may be incorrect.">
            <a:extLst>
              <a:ext uri="{FF2B5EF4-FFF2-40B4-BE49-F238E27FC236}">
                <a16:creationId xmlns:a16="http://schemas.microsoft.com/office/drawing/2014/main" id="{479355C7-FA20-463D-DB8C-3FF1897E0330}"/>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6" name="Straight Connector 5">
            <a:extLst>
              <a:ext uri="{FF2B5EF4-FFF2-40B4-BE49-F238E27FC236}">
                <a16:creationId xmlns:a16="http://schemas.microsoft.com/office/drawing/2014/main" id="{F9AD81E2-39FE-A8E3-BDEF-802C2915591B}"/>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803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628630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7"/>
            <a:ext cx="310092" cy="6297403"/>
          </a:xfrm>
          <a:prstGeom prst="rect">
            <a:avLst/>
          </a:prstGeom>
        </p:spPr>
      </p:pic>
    </p:spTree>
    <p:extLst>
      <p:ext uri="{BB962C8B-B14F-4D97-AF65-F5344CB8AC3E}">
        <p14:creationId xmlns:p14="http://schemas.microsoft.com/office/powerpoint/2010/main" val="548015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56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95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1929946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7"/>
            <a:ext cx="310092" cy="6297403"/>
          </a:xfrm>
          <a:prstGeom prst="rect">
            <a:avLst/>
          </a:prstGeom>
        </p:spPr>
      </p:pic>
    </p:spTree>
    <p:extLst>
      <p:ext uri="{BB962C8B-B14F-4D97-AF65-F5344CB8AC3E}">
        <p14:creationId xmlns:p14="http://schemas.microsoft.com/office/powerpoint/2010/main" val="2206148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2483133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868592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661421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6"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3162762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97117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894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1" y="939113"/>
            <a:ext cx="3090530" cy="5918887"/>
          </a:xfrm>
          <a:prstGeom prst="rect">
            <a:avLst/>
          </a:prstGeom>
        </p:spPr>
      </p:pic>
    </p:spTree>
    <p:extLst>
      <p:ext uri="{BB962C8B-B14F-4D97-AF65-F5344CB8AC3E}">
        <p14:creationId xmlns:p14="http://schemas.microsoft.com/office/powerpoint/2010/main" val="2294730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7" y="1161536"/>
            <a:ext cx="3455773" cy="5696464"/>
          </a:xfrm>
          <a:prstGeom prst="rect">
            <a:avLst/>
          </a:prstGeom>
        </p:spPr>
      </p:pic>
    </p:spTree>
    <p:extLst>
      <p:ext uri="{BB962C8B-B14F-4D97-AF65-F5344CB8AC3E}">
        <p14:creationId xmlns:p14="http://schemas.microsoft.com/office/powerpoint/2010/main" val="1904491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9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53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142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0"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8" y="3775867"/>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49" y="2269212"/>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8"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1" y="1885283"/>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1"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6" y="427185"/>
            <a:ext cx="839024" cy="839025"/>
          </a:xfrm>
          <a:prstGeom prst="rect">
            <a:avLst/>
          </a:prstGeom>
        </p:spPr>
      </p:pic>
    </p:spTree>
    <p:extLst>
      <p:ext uri="{BB962C8B-B14F-4D97-AF65-F5344CB8AC3E}">
        <p14:creationId xmlns:p14="http://schemas.microsoft.com/office/powerpoint/2010/main" val="2452152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0"/>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3"/>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3" y="2284216"/>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1"/>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5" y="6295330"/>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19" y="1896324"/>
            <a:ext cx="215095" cy="215095"/>
          </a:xfrm>
          <a:prstGeom prst="rect">
            <a:avLst/>
          </a:prstGeom>
        </p:spPr>
      </p:pic>
    </p:spTree>
    <p:extLst>
      <p:ext uri="{BB962C8B-B14F-4D97-AF65-F5344CB8AC3E}">
        <p14:creationId xmlns:p14="http://schemas.microsoft.com/office/powerpoint/2010/main" val="3381223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950080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2393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2732404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397713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9"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75572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6"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7"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8"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2"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286811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0" y="1816439"/>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5"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852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spTree>
    <p:extLst>
      <p:ext uri="{BB962C8B-B14F-4D97-AF65-F5344CB8AC3E}">
        <p14:creationId xmlns:p14="http://schemas.microsoft.com/office/powerpoint/2010/main" val="103852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eneral slide - white text please.">
  <p:cSld name="General slide - white text please.">
    <p:spTree>
      <p:nvGrpSpPr>
        <p:cNvPr id="1" name="Shape 50"/>
        <p:cNvGrpSpPr/>
        <p:nvPr/>
      </p:nvGrpSpPr>
      <p:grpSpPr>
        <a:xfrm>
          <a:off x="0" y="0"/>
          <a:ext cx="0" cy="0"/>
          <a:chOff x="0" y="0"/>
          <a:chExt cx="0" cy="0"/>
        </a:xfrm>
      </p:grpSpPr>
      <p:sp>
        <p:nvSpPr>
          <p:cNvPr id="51" name="Google Shape;51;p13"/>
          <p:cNvSpPr/>
          <p:nvPr/>
        </p:nvSpPr>
        <p:spPr>
          <a:xfrm>
            <a:off x="-32433" y="-64867"/>
            <a:ext cx="12351600" cy="6982400"/>
          </a:xfrm>
          <a:prstGeom prst="rect">
            <a:avLst/>
          </a:prstGeom>
          <a:solidFill>
            <a:srgbClr val="28889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3" name="Google Shape;53;p13"/>
          <p:cNvPicPr preferRelativeResize="0"/>
          <p:nvPr/>
        </p:nvPicPr>
        <p:blipFill>
          <a:blip r:embed="rId2">
            <a:alphaModFix/>
          </a:blip>
          <a:stretch>
            <a:fillRect/>
          </a:stretch>
        </p:blipFill>
        <p:spPr>
          <a:xfrm>
            <a:off x="53333" y="5968901"/>
            <a:ext cx="1827832" cy="1368132"/>
          </a:xfrm>
          <a:prstGeom prst="rect">
            <a:avLst/>
          </a:prstGeom>
          <a:noFill/>
          <a:ln>
            <a:noFill/>
          </a:ln>
        </p:spPr>
      </p:pic>
    </p:spTree>
    <p:extLst>
      <p:ext uri="{BB962C8B-B14F-4D97-AF65-F5344CB8AC3E}">
        <p14:creationId xmlns:p14="http://schemas.microsoft.com/office/powerpoint/2010/main" val="1026613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2 1">
  <p:cSld name="Title slide 2 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2074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_Teal">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5142878-4AF8-45B2-94EE-0687D1CB3EEA}"/>
              </a:ext>
            </a:extLst>
          </p:cNvPr>
          <p:cNvSpPr txBox="1">
            <a:spLocks noGrp="1"/>
          </p:cNvSpPr>
          <p:nvPr>
            <p:ph type="pic" sz="quarter" idx="4294967295"/>
          </p:nvPr>
        </p:nvSpPr>
        <p:spPr>
          <a:xfrm>
            <a:off x="6523708" y="2148996"/>
            <a:ext cx="4953969" cy="3749620"/>
          </a:xfrm>
          <a:prstGeom prst="rect">
            <a:avLst/>
          </a:prstGeom>
          <a:noFill/>
          <a:ln>
            <a:noFill/>
          </a:ln>
        </p:spPr>
        <p:txBody>
          <a:bodyPr vert="horz" wrap="square" lIns="91440" tIns="45720" rIns="91440" bIns="45720" anchor="t" anchorCtr="0" compatLnSpc="1">
            <a:noAutofit/>
          </a:bodyPr>
          <a:lstStyle>
            <a:lvl1pPr marL="228528" marR="0" lvl="0" indent="-228528" defTabSz="914124" fontAlgn="auto">
              <a:spcBef>
                <a:spcPts val="1000"/>
              </a:spcBef>
              <a:spcAft>
                <a:spcPts val="0"/>
              </a:spcAft>
              <a:buSzPct val="100000"/>
              <a:buFont typeface="Arial" pitchFamily="34"/>
              <a:tabLst/>
              <a:defRPr lang="en-US" sz="2799" b="0" i="0" u="none" strike="noStrike" cap="none" spc="0" baseline="0">
                <a:solidFill>
                  <a:srgbClr val="484947"/>
                </a:solidFill>
                <a:uFillTx/>
                <a:latin typeface="Calibri"/>
              </a:defRPr>
            </a:lvl1pPr>
          </a:lstStyle>
          <a:p>
            <a:pPr lvl="0"/>
            <a:endParaRPr lang="en-US"/>
          </a:p>
        </p:txBody>
      </p:sp>
      <p:sp>
        <p:nvSpPr>
          <p:cNvPr id="3" name="Text Placeholder 2">
            <a:extLst>
              <a:ext uri="{FF2B5EF4-FFF2-40B4-BE49-F238E27FC236}">
                <a16:creationId xmlns:a16="http://schemas.microsoft.com/office/drawing/2014/main" id="{E5D45FB4-C964-4786-9CFB-15F1DE021DEB}"/>
              </a:ext>
            </a:extLst>
          </p:cNvPr>
          <p:cNvSpPr txBox="1">
            <a:spLocks noGrp="1"/>
          </p:cNvSpPr>
          <p:nvPr>
            <p:ph type="body" sz="quarter" idx="4294967295"/>
          </p:nvPr>
        </p:nvSpPr>
        <p:spPr>
          <a:xfrm>
            <a:off x="877938" y="2067198"/>
            <a:ext cx="4514459" cy="76031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1" i="0" u="none" strike="noStrike" cap="none" spc="0" baseline="0">
                <a:solidFill>
                  <a:srgbClr val="484947"/>
                </a:solidFill>
                <a:uFillTx/>
                <a:latin typeface="Lato" pitchFamily="34"/>
                <a:ea typeface="Lato" pitchFamily="34"/>
                <a:cs typeface="Lato" pitchFamily="34"/>
              </a:defRPr>
            </a:lvl1pPr>
          </a:lstStyle>
          <a:p>
            <a:pPr lvl="0"/>
            <a:r>
              <a:rPr lang="en-GB"/>
              <a:t>Subheading goes here</a:t>
            </a:r>
          </a:p>
        </p:txBody>
      </p:sp>
      <p:sp>
        <p:nvSpPr>
          <p:cNvPr id="4" name="Text Placeholder 2">
            <a:extLst>
              <a:ext uri="{FF2B5EF4-FFF2-40B4-BE49-F238E27FC236}">
                <a16:creationId xmlns:a16="http://schemas.microsoft.com/office/drawing/2014/main" id="{0FCFEBF7-B7A3-4CCF-A023-24B75F77A2C0}"/>
              </a:ext>
            </a:extLst>
          </p:cNvPr>
          <p:cNvSpPr txBox="1">
            <a:spLocks noGrp="1"/>
          </p:cNvSpPr>
          <p:nvPr>
            <p:ph type="body" sz="quarter" idx="4294967295"/>
          </p:nvPr>
        </p:nvSpPr>
        <p:spPr>
          <a:xfrm>
            <a:off x="877938" y="2938401"/>
            <a:ext cx="4514459" cy="3064879"/>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1455" b="0" i="0" u="none" strike="noStrike" cap="none" spc="0" baseline="0">
                <a:solidFill>
                  <a:srgbClr val="484947"/>
                </a:solidFill>
                <a:uFillTx/>
                <a:latin typeface="Lato" pitchFamily="34"/>
                <a:ea typeface="Lato" pitchFamily="34"/>
                <a:cs typeface="Lato" pitchFamily="34"/>
              </a:defRPr>
            </a:lvl1pPr>
          </a:lstStyle>
          <a:p>
            <a:pPr lvl="0"/>
            <a:r>
              <a:rPr lang="en-GB"/>
              <a:t>Body copy goes here </a:t>
            </a:r>
          </a:p>
        </p:txBody>
      </p:sp>
      <p:sp>
        <p:nvSpPr>
          <p:cNvPr id="5" name="Text Placeholder 2">
            <a:extLst>
              <a:ext uri="{FF2B5EF4-FFF2-40B4-BE49-F238E27FC236}">
                <a16:creationId xmlns:a16="http://schemas.microsoft.com/office/drawing/2014/main" id="{7127270B-DA23-4879-9175-58E282B890AD}"/>
              </a:ext>
            </a:extLst>
          </p:cNvPr>
          <p:cNvSpPr txBox="1">
            <a:spLocks noGrp="1"/>
          </p:cNvSpPr>
          <p:nvPr>
            <p:ph type="body" sz="quarter" idx="4294967295"/>
          </p:nvPr>
        </p:nvSpPr>
        <p:spPr>
          <a:xfrm>
            <a:off x="877938" y="854726"/>
            <a:ext cx="4514459" cy="565963"/>
          </a:xfrm>
          <a:prstGeom prst="rect">
            <a:avLst/>
          </a:prstGeom>
          <a:noFill/>
          <a:ln>
            <a:noFill/>
          </a:ln>
        </p:spPr>
        <p:txBody>
          <a:bodyPr vert="horz" wrap="square" lIns="91440" tIns="45720" rIns="91440" bIns="45720" anchor="t" anchorCtr="0" compatLnSpc="1">
            <a:noAutofit/>
          </a:bodyPr>
          <a:lstStyle>
            <a:lvl1pPr marL="0" marR="0" lvl="0" indent="0" defTabSz="914124" fontAlgn="auto">
              <a:spcBef>
                <a:spcPts val="1000"/>
              </a:spcBef>
              <a:spcAft>
                <a:spcPts val="0"/>
              </a:spcAft>
              <a:buNone/>
              <a:tabLst/>
              <a:defRPr lang="en-GB" sz="2212" b="1" i="0" u="none" strike="noStrike" cap="none" spc="0" baseline="0">
                <a:solidFill>
                  <a:srgbClr val="00A8A8"/>
                </a:solidFill>
                <a:uFillTx/>
                <a:latin typeface="Lato" pitchFamily="34"/>
                <a:ea typeface="Lato" pitchFamily="34"/>
                <a:cs typeface="Lato" pitchFamily="34"/>
              </a:defRPr>
            </a:lvl1pPr>
          </a:lstStyle>
          <a:p>
            <a:pPr lvl="0"/>
            <a:r>
              <a:rPr lang="en-GB"/>
              <a:t>Title text goes here</a:t>
            </a:r>
          </a:p>
        </p:txBody>
      </p:sp>
    </p:spTree>
    <p:extLst>
      <p:ext uri="{BB962C8B-B14F-4D97-AF65-F5344CB8AC3E}">
        <p14:creationId xmlns:p14="http://schemas.microsoft.com/office/powerpoint/2010/main" val="122221062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1174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0676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58"/>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46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254904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159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eal Lin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70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3537813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Blank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2"/>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7"/>
            </a:lvl1pPr>
            <a:lvl2pPr marL="456572" indent="0" algn="ctr">
              <a:buNone/>
              <a:defRPr sz="1997"/>
            </a:lvl2pPr>
            <a:lvl3pPr marL="913143" indent="0" algn="ctr">
              <a:buNone/>
              <a:defRPr sz="1798"/>
            </a:lvl3pPr>
            <a:lvl4pPr marL="1369714" indent="0" algn="ctr">
              <a:buNone/>
              <a:defRPr sz="1598"/>
            </a:lvl4pPr>
            <a:lvl5pPr marL="1826285" indent="0" algn="ctr">
              <a:buNone/>
              <a:defRPr sz="1598"/>
            </a:lvl5pPr>
            <a:lvl6pPr marL="2282857" indent="0" algn="ctr">
              <a:buNone/>
              <a:defRPr sz="1598"/>
            </a:lvl6pPr>
            <a:lvl7pPr marL="2739428" indent="0" algn="ctr">
              <a:buNone/>
              <a:defRPr sz="1598"/>
            </a:lvl7pPr>
            <a:lvl8pPr marL="3196000" indent="0" algn="ctr">
              <a:buNone/>
              <a:defRPr sz="1598"/>
            </a:lvl8pPr>
            <a:lvl9pPr marL="3652571" indent="0" algn="ctr">
              <a:buNone/>
              <a:defRPr sz="1598"/>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50" y="334963"/>
            <a:ext cx="1908175" cy="772434"/>
          </a:xfrm>
          <a:prstGeom prst="rect">
            <a:avLst/>
          </a:prstGeom>
        </p:spPr>
      </p:pic>
    </p:spTree>
    <p:extLst>
      <p:ext uri="{BB962C8B-B14F-4D97-AF65-F5344CB8AC3E}">
        <p14:creationId xmlns:p14="http://schemas.microsoft.com/office/powerpoint/2010/main" val="2694689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Blank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2"/>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7"/>
            </a:lvl1pPr>
            <a:lvl2pPr marL="456572" indent="0" algn="ctr">
              <a:buNone/>
              <a:defRPr sz="1997"/>
            </a:lvl2pPr>
            <a:lvl3pPr marL="913143" indent="0" algn="ctr">
              <a:buNone/>
              <a:defRPr sz="1798"/>
            </a:lvl3pPr>
            <a:lvl4pPr marL="1369714" indent="0" algn="ctr">
              <a:buNone/>
              <a:defRPr sz="1598"/>
            </a:lvl4pPr>
            <a:lvl5pPr marL="1826285" indent="0" algn="ctr">
              <a:buNone/>
              <a:defRPr sz="1598"/>
            </a:lvl5pPr>
            <a:lvl6pPr marL="2282857" indent="0" algn="ctr">
              <a:buNone/>
              <a:defRPr sz="1598"/>
            </a:lvl6pPr>
            <a:lvl7pPr marL="2739428" indent="0" algn="ctr">
              <a:buNone/>
              <a:defRPr sz="1598"/>
            </a:lvl7pPr>
            <a:lvl8pPr marL="3196000" indent="0" algn="ctr">
              <a:buNone/>
              <a:defRPr sz="1598"/>
            </a:lvl8pPr>
            <a:lvl9pPr marL="3652571" indent="0" algn="ctr">
              <a:buNone/>
              <a:defRPr sz="1598"/>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7C6F77B0-D38A-6D46-9D20-FF6537760595}"/>
              </a:ext>
            </a:extLst>
          </p:cNvPr>
          <p:cNvPicPr>
            <a:picLocks noChangeAspect="1"/>
          </p:cNvPicPr>
          <p:nvPr userDrawn="1"/>
        </p:nvPicPr>
        <p:blipFill>
          <a:blip r:embed="rId2"/>
          <a:stretch>
            <a:fillRect/>
          </a:stretch>
        </p:blipFill>
        <p:spPr>
          <a:xfrm>
            <a:off x="9912349" y="296864"/>
            <a:ext cx="1908176" cy="772435"/>
          </a:xfrm>
          <a:prstGeom prst="rect">
            <a:avLst/>
          </a:prstGeom>
        </p:spPr>
      </p:pic>
    </p:spTree>
    <p:extLst>
      <p:ext uri="{BB962C8B-B14F-4D97-AF65-F5344CB8AC3E}">
        <p14:creationId xmlns:p14="http://schemas.microsoft.com/office/powerpoint/2010/main" val="491245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pic>
        <p:nvPicPr>
          <p:cNvPr id="2" name="Picture 1" descr="A picture containing text, sign&#10;&#10;Description automatically generated">
            <a:extLst>
              <a:ext uri="{FF2B5EF4-FFF2-40B4-BE49-F238E27FC236}">
                <a16:creationId xmlns:a16="http://schemas.microsoft.com/office/drawing/2014/main" id="{9DAA0679-2763-4384-862A-B0959CD19750}"/>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3" name="Picture 2" descr="A logo for a company&#10;&#10;AI-generated content may be incorrect.">
            <a:extLst>
              <a:ext uri="{FF2B5EF4-FFF2-40B4-BE49-F238E27FC236}">
                <a16:creationId xmlns:a16="http://schemas.microsoft.com/office/drawing/2014/main" id="{C05D3A55-6AA2-F292-0621-0FAFE4A05B6A}"/>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4" name="Straight Connector 3">
            <a:extLst>
              <a:ext uri="{FF2B5EF4-FFF2-40B4-BE49-F238E27FC236}">
                <a16:creationId xmlns:a16="http://schemas.microsoft.com/office/drawing/2014/main" id="{62031531-1814-B2EC-D106-EA31330F7EF8}"/>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4731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 Teal and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pic>
        <p:nvPicPr>
          <p:cNvPr id="4" name="Picture 3">
            <a:extLst>
              <a:ext uri="{FF2B5EF4-FFF2-40B4-BE49-F238E27FC236}">
                <a16:creationId xmlns:a16="http://schemas.microsoft.com/office/drawing/2014/main" id="{71AE3DFC-A247-B340-AB77-8A7B707A1730}"/>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3268666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85AAACFD-F6AA-AB4D-8FFD-0933B201C669}"/>
              </a:ext>
            </a:extLst>
          </p:cNvPr>
          <p:cNvSpPr/>
          <p:nvPr userDrawn="1"/>
        </p:nvSpPr>
        <p:spPr>
          <a:xfrm>
            <a:off x="1"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115C5446-B212-CC47-8F52-ABB36D4E0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4289459" y="560598"/>
            <a:ext cx="310092" cy="6297403"/>
          </a:xfrm>
          <a:prstGeom prst="rect">
            <a:avLst/>
          </a:prstGeom>
        </p:spPr>
      </p:pic>
    </p:spTree>
    <p:extLst>
      <p:ext uri="{BB962C8B-B14F-4D97-AF65-F5344CB8AC3E}">
        <p14:creationId xmlns:p14="http://schemas.microsoft.com/office/powerpoint/2010/main" val="938811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4408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5257DA7-BF88-824C-825F-903D796B923E}"/>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232321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E79C81D3-2073-3B48-9688-7B93B2C89BDF}"/>
              </a:ext>
            </a:extLst>
          </p:cNvPr>
          <p:cNvSpPr/>
          <p:nvPr userDrawn="1"/>
        </p:nvSpPr>
        <p:spPr>
          <a:xfrm>
            <a:off x="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49F095BF-102B-1845-8C84-E8824442986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6076122" y="560598"/>
            <a:ext cx="310092" cy="6297403"/>
          </a:xfrm>
          <a:prstGeom prst="rect">
            <a:avLst/>
          </a:prstGeom>
        </p:spPr>
      </p:pic>
    </p:spTree>
    <p:extLst>
      <p:ext uri="{BB962C8B-B14F-4D97-AF65-F5344CB8AC3E}">
        <p14:creationId xmlns:p14="http://schemas.microsoft.com/office/powerpoint/2010/main" val="3601969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075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 Teal and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D49597-3330-C64D-AEDB-1262D3199F06}"/>
              </a:ext>
            </a:extLst>
          </p:cNvPr>
          <p:cNvPicPr>
            <a:picLocks noChangeAspect="1"/>
          </p:cNvPicPr>
          <p:nvPr userDrawn="1"/>
        </p:nvPicPr>
        <p:blipFill rotWithShape="1">
          <a:blip r:embed="rId3">
            <a:alphaModFix amt="20000"/>
          </a:blip>
          <a:srcRect t="25169" b="14298"/>
          <a:stretch/>
        </p:blipFill>
        <p:spPr>
          <a:xfrm>
            <a:off x="4187824" y="1"/>
            <a:ext cx="8005788" cy="6858000"/>
          </a:xfrm>
          <a:prstGeom prst="rect">
            <a:avLst/>
          </a:prstGeom>
        </p:spPr>
      </p:pic>
    </p:spTree>
    <p:extLst>
      <p:ext uri="{BB962C8B-B14F-4D97-AF65-F5344CB8AC3E}">
        <p14:creationId xmlns:p14="http://schemas.microsoft.com/office/powerpoint/2010/main" val="426845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0C41B-69FF-6C45-B76D-C77578B10071}"/>
              </a:ext>
            </a:extLst>
          </p:cNvPr>
          <p:cNvSpPr/>
          <p:nvPr userDrawn="1"/>
        </p:nvSpPr>
        <p:spPr>
          <a:xfrm>
            <a:off x="0" y="0"/>
            <a:ext cx="42957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1984978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 Teal and Line Shaddow">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6" name="Rectangle 5">
            <a:extLst>
              <a:ext uri="{FF2B5EF4-FFF2-40B4-BE49-F238E27FC236}">
                <a16:creationId xmlns:a16="http://schemas.microsoft.com/office/drawing/2014/main" id="{D5CBA522-6635-774E-8226-5EA89DF25AB0}"/>
              </a:ext>
            </a:extLst>
          </p:cNvPr>
          <p:cNvSpPr/>
          <p:nvPr userDrawn="1"/>
        </p:nvSpPr>
        <p:spPr>
          <a:xfrm>
            <a:off x="-1"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069902A-FC18-184F-AFA3-B8188EEA47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1607" t="32365" r="37077" b="41599"/>
          <a:stretch/>
        </p:blipFill>
        <p:spPr>
          <a:xfrm>
            <a:off x="7994235" y="560598"/>
            <a:ext cx="310092" cy="6297403"/>
          </a:xfrm>
          <a:prstGeom prst="rect">
            <a:avLst/>
          </a:prstGeom>
        </p:spPr>
      </p:pic>
    </p:spTree>
    <p:extLst>
      <p:ext uri="{BB962C8B-B14F-4D97-AF65-F5344CB8AC3E}">
        <p14:creationId xmlns:p14="http://schemas.microsoft.com/office/powerpoint/2010/main" val="2706290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6"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spTree>
    <p:extLst>
      <p:ext uri="{BB962C8B-B14F-4D97-AF65-F5344CB8AC3E}">
        <p14:creationId xmlns:p14="http://schemas.microsoft.com/office/powerpoint/2010/main" val="97913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 Lines">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6"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861424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9A940-CAF5-3341-9126-99C37C80F729}"/>
              </a:ext>
            </a:extLst>
          </p:cNvPr>
          <p:cNvSpPr/>
          <p:nvPr userDrawn="1"/>
        </p:nvSpPr>
        <p:spPr>
          <a:xfrm>
            <a:off x="6096000" y="0"/>
            <a:ext cx="6096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EEF915-CD5C-514B-840D-FB7C851275B3}"/>
              </a:ext>
            </a:extLst>
          </p:cNvPr>
          <p:cNvPicPr>
            <a:picLocks noChangeAspect="1"/>
          </p:cNvPicPr>
          <p:nvPr userDrawn="1"/>
        </p:nvPicPr>
        <p:blipFill>
          <a:blip r:embed="rId2"/>
          <a:stretch>
            <a:fillRect/>
          </a:stretch>
        </p:blipFill>
        <p:spPr>
          <a:xfrm>
            <a:off x="9912349" y="296864"/>
            <a:ext cx="1908176" cy="772435"/>
          </a:xfrm>
          <a:prstGeom prst="rect">
            <a:avLst/>
          </a:prstGeom>
        </p:spPr>
      </p:pic>
    </p:spTree>
    <p:extLst>
      <p:ext uri="{BB962C8B-B14F-4D97-AF65-F5344CB8AC3E}">
        <p14:creationId xmlns:p14="http://schemas.microsoft.com/office/powerpoint/2010/main" val="3154104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75C6-04B5-A548-B314-F7B6D9EBF189}"/>
              </a:ext>
            </a:extLst>
          </p:cNvPr>
          <p:cNvSpPr/>
          <p:nvPr userDrawn="1"/>
        </p:nvSpPr>
        <p:spPr>
          <a:xfrm>
            <a:off x="8003787" y="0"/>
            <a:ext cx="418782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12A5ED1-7D8B-8141-90EE-60FAAA6EC92E}"/>
              </a:ext>
            </a:extLst>
          </p:cNvPr>
          <p:cNvPicPr>
            <a:picLocks noChangeAspect="1"/>
          </p:cNvPicPr>
          <p:nvPr userDrawn="1"/>
        </p:nvPicPr>
        <p:blipFill>
          <a:blip r:embed="rId2"/>
          <a:stretch>
            <a:fillRect/>
          </a:stretch>
        </p:blipFill>
        <p:spPr>
          <a:xfrm>
            <a:off x="9912349" y="296864"/>
            <a:ext cx="1908176" cy="772435"/>
          </a:xfrm>
          <a:prstGeom prst="rect">
            <a:avLst/>
          </a:prstGeom>
        </p:spPr>
      </p:pic>
    </p:spTree>
    <p:extLst>
      <p:ext uri="{BB962C8B-B14F-4D97-AF65-F5344CB8AC3E}">
        <p14:creationId xmlns:p14="http://schemas.microsoft.com/office/powerpoint/2010/main" val="3431846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spTree>
    <p:extLst>
      <p:ext uri="{BB962C8B-B14F-4D97-AF65-F5344CB8AC3E}">
        <p14:creationId xmlns:p14="http://schemas.microsoft.com/office/powerpoint/2010/main" val="2127026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l 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B9A54-5AEA-DD47-9624-49782F5B253F}"/>
              </a:ext>
            </a:extLst>
          </p:cNvPr>
          <p:cNvSpPr/>
          <p:nvPr userDrawn="1"/>
        </p:nvSpPr>
        <p:spPr>
          <a:xfrm>
            <a:off x="-1" y="6524625"/>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2" name="Picture 1" descr="A picture containing text, sign&#10;&#10;Description automatically generated">
            <a:extLst>
              <a:ext uri="{FF2B5EF4-FFF2-40B4-BE49-F238E27FC236}">
                <a16:creationId xmlns:a16="http://schemas.microsoft.com/office/drawing/2014/main" id="{DB153E51-301E-8C12-E5AF-3749E2507EDC}"/>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3" name="Picture 2" descr="A logo for a company&#10;&#10;AI-generated content may be incorrect.">
            <a:extLst>
              <a:ext uri="{FF2B5EF4-FFF2-40B4-BE49-F238E27FC236}">
                <a16:creationId xmlns:a16="http://schemas.microsoft.com/office/drawing/2014/main" id="{25B2162F-C8F2-A0E2-ABCC-40893ECB7380}"/>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5" name="Straight Connector 4">
            <a:extLst>
              <a:ext uri="{FF2B5EF4-FFF2-40B4-BE49-F238E27FC236}">
                <a16:creationId xmlns:a16="http://schemas.microsoft.com/office/drawing/2014/main" id="{309A2D7E-9C6C-03E8-2330-7BF360FCC7AC}"/>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112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rcle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pic>
        <p:nvPicPr>
          <p:cNvPr id="3" name="Picture 2">
            <a:extLst>
              <a:ext uri="{FF2B5EF4-FFF2-40B4-BE49-F238E27FC236}">
                <a16:creationId xmlns:a16="http://schemas.microsoft.com/office/drawing/2014/main" id="{38E6EBE8-0A72-9E4F-A761-9342F6E6CA92}"/>
              </a:ext>
            </a:extLst>
          </p:cNvPr>
          <p:cNvPicPr>
            <a:picLocks noChangeAspect="1"/>
          </p:cNvPicPr>
          <p:nvPr userDrawn="1"/>
        </p:nvPicPr>
        <p:blipFill rotWithShape="1">
          <a:blip r:embed="rId3">
            <a:alphaModFix amt="50000"/>
          </a:blip>
          <a:srcRect l="42146" t="44779" r="45142" b="38721"/>
          <a:stretch/>
        </p:blipFill>
        <p:spPr>
          <a:xfrm>
            <a:off x="9101472" y="939113"/>
            <a:ext cx="3090530" cy="5918887"/>
          </a:xfrm>
          <a:prstGeom prst="rect">
            <a:avLst/>
          </a:prstGeom>
        </p:spPr>
      </p:pic>
    </p:spTree>
    <p:extLst>
      <p:ext uri="{BB962C8B-B14F-4D97-AF65-F5344CB8AC3E}">
        <p14:creationId xmlns:p14="http://schemas.microsoft.com/office/powerpoint/2010/main" val="3598535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rcle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pic>
        <p:nvPicPr>
          <p:cNvPr id="6" name="Picture 5">
            <a:extLst>
              <a:ext uri="{FF2B5EF4-FFF2-40B4-BE49-F238E27FC236}">
                <a16:creationId xmlns:a16="http://schemas.microsoft.com/office/drawing/2014/main" id="{B7493131-0071-9343-8BB9-5937799C213F}"/>
              </a:ext>
            </a:extLst>
          </p:cNvPr>
          <p:cNvPicPr>
            <a:picLocks noChangeAspect="1"/>
          </p:cNvPicPr>
          <p:nvPr userDrawn="1"/>
        </p:nvPicPr>
        <p:blipFill rotWithShape="1">
          <a:blip r:embed="rId4">
            <a:alphaModFix amt="50000"/>
          </a:blip>
          <a:srcRect l="41935" t="45045" r="42085" b="37103"/>
          <a:stretch/>
        </p:blipFill>
        <p:spPr>
          <a:xfrm>
            <a:off x="8736228" y="1161536"/>
            <a:ext cx="3455773" cy="5696464"/>
          </a:xfrm>
          <a:prstGeom prst="rect">
            <a:avLst/>
          </a:prstGeom>
        </p:spPr>
      </p:pic>
    </p:spTree>
    <p:extLst>
      <p:ext uri="{BB962C8B-B14F-4D97-AF65-F5344CB8AC3E}">
        <p14:creationId xmlns:p14="http://schemas.microsoft.com/office/powerpoint/2010/main" val="2784473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ing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pic>
        <p:nvPicPr>
          <p:cNvPr id="3" name="Picture 2">
            <a:extLst>
              <a:ext uri="{FF2B5EF4-FFF2-40B4-BE49-F238E27FC236}">
                <a16:creationId xmlns:a16="http://schemas.microsoft.com/office/drawing/2014/main" id="{915FA825-007D-4C43-8946-1CB5D273ABB5}"/>
              </a:ext>
            </a:extLst>
          </p:cNvPr>
          <p:cNvPicPr>
            <a:picLocks noChangeAspect="1"/>
          </p:cNvPicPr>
          <p:nvPr userDrawn="1"/>
        </p:nvPicPr>
        <p:blipFill rotWithShape="1">
          <a:blip r:embed="rId3">
            <a:alphaModFix amt="50000"/>
          </a:blip>
          <a:srcRect l="42236" t="48649" r="36206" b="35676"/>
          <a:stretch/>
        </p:blipFill>
        <p:spPr>
          <a:xfrm rot="20700000">
            <a:off x="7830441" y="1816440"/>
            <a:ext cx="5721178" cy="5721183"/>
          </a:xfrm>
          <a:prstGeom prst="rect">
            <a:avLst/>
          </a:prstGeom>
        </p:spPr>
      </p:pic>
      <p:sp>
        <p:nvSpPr>
          <p:cNvPr id="4" name="Oval 3">
            <a:extLst>
              <a:ext uri="{FF2B5EF4-FFF2-40B4-BE49-F238E27FC236}">
                <a16:creationId xmlns:a16="http://schemas.microsoft.com/office/drawing/2014/main" id="{71B5BC12-9B70-2B45-A57B-30ABEA441BB7}"/>
              </a:ext>
            </a:extLst>
          </p:cNvPr>
          <p:cNvSpPr/>
          <p:nvPr userDrawn="1"/>
        </p:nvSpPr>
        <p:spPr>
          <a:xfrm>
            <a:off x="8841636" y="2827636"/>
            <a:ext cx="3698788" cy="3698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Tree>
    <p:extLst>
      <p:ext uri="{BB962C8B-B14F-4D97-AF65-F5344CB8AC3E}">
        <p14:creationId xmlns:p14="http://schemas.microsoft.com/office/powerpoint/2010/main" val="423958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4187825" y="0"/>
            <a:ext cx="8004175"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pic>
        <p:nvPicPr>
          <p:cNvPr id="6" name="Picture 5">
            <a:extLst>
              <a:ext uri="{FF2B5EF4-FFF2-40B4-BE49-F238E27FC236}">
                <a16:creationId xmlns:a16="http://schemas.microsoft.com/office/drawing/2014/main" id="{B8B80290-92D3-4046-83D7-B3B5DAB497BA}"/>
              </a:ext>
            </a:extLst>
          </p:cNvPr>
          <p:cNvPicPr>
            <a:picLocks noChangeAspect="1"/>
          </p:cNvPicPr>
          <p:nvPr userDrawn="1"/>
        </p:nvPicPr>
        <p:blipFill rotWithShape="1">
          <a:blip r:embed="rId4">
            <a:alphaModFix amt="20000"/>
          </a:blip>
          <a:srcRect t="25169" b="14298"/>
          <a:stretch/>
        </p:blipFill>
        <p:spPr>
          <a:xfrm>
            <a:off x="0" y="1"/>
            <a:ext cx="8005788" cy="6858000"/>
          </a:xfrm>
          <a:prstGeom prst="rect">
            <a:avLst/>
          </a:prstGeom>
        </p:spPr>
      </p:pic>
    </p:spTree>
    <p:extLst>
      <p:ext uri="{BB962C8B-B14F-4D97-AF65-F5344CB8AC3E}">
        <p14:creationId xmlns:p14="http://schemas.microsoft.com/office/powerpoint/2010/main" val="17206125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ing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pic>
        <p:nvPicPr>
          <p:cNvPr id="7" name="Picture 6">
            <a:extLst>
              <a:ext uri="{FF2B5EF4-FFF2-40B4-BE49-F238E27FC236}">
                <a16:creationId xmlns:a16="http://schemas.microsoft.com/office/drawing/2014/main" id="{D7B10D6B-FA4E-C64C-80CB-C26EB625392C}"/>
              </a:ext>
            </a:extLst>
          </p:cNvPr>
          <p:cNvPicPr>
            <a:picLocks noChangeAspect="1"/>
          </p:cNvPicPr>
          <p:nvPr userDrawn="1"/>
        </p:nvPicPr>
        <p:blipFill rotWithShape="1">
          <a:blip r:embed="rId4">
            <a:alphaModFix amt="50000"/>
          </a:blip>
          <a:srcRect l="41988" t="48648" r="36206" b="35496"/>
          <a:stretch/>
        </p:blipFill>
        <p:spPr>
          <a:xfrm rot="19800000">
            <a:off x="7806389" y="1941002"/>
            <a:ext cx="5576706" cy="5576706"/>
          </a:xfrm>
          <a:prstGeom prst="rect">
            <a:avLst/>
          </a:prstGeom>
        </p:spPr>
      </p:pic>
      <p:sp>
        <p:nvSpPr>
          <p:cNvPr id="9" name="Oval 8">
            <a:extLst>
              <a:ext uri="{FF2B5EF4-FFF2-40B4-BE49-F238E27FC236}">
                <a16:creationId xmlns:a16="http://schemas.microsoft.com/office/drawing/2014/main" id="{690F0DEB-57AB-6B46-A742-550FA8584794}"/>
              </a:ext>
            </a:extLst>
          </p:cNvPr>
          <p:cNvSpPr/>
          <p:nvPr userDrawn="1"/>
        </p:nvSpPr>
        <p:spPr>
          <a:xfrm>
            <a:off x="8745348" y="2879961"/>
            <a:ext cx="3698788" cy="3698788"/>
          </a:xfrm>
          <a:prstGeom prst="ellipse">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Tree>
    <p:extLst>
      <p:ext uri="{BB962C8B-B14F-4D97-AF65-F5344CB8AC3E}">
        <p14:creationId xmlns:p14="http://schemas.microsoft.com/office/powerpoint/2010/main" val="240379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ts White">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pic>
        <p:nvPicPr>
          <p:cNvPr id="4" name="Picture 3">
            <a:extLst>
              <a:ext uri="{FF2B5EF4-FFF2-40B4-BE49-F238E27FC236}">
                <a16:creationId xmlns:a16="http://schemas.microsoft.com/office/drawing/2014/main" id="{80D2A033-ABBC-394E-A536-802FBF18F261}"/>
              </a:ext>
            </a:extLst>
          </p:cNvPr>
          <p:cNvPicPr>
            <a:picLocks noChangeAspect="1"/>
          </p:cNvPicPr>
          <p:nvPr userDrawn="1"/>
        </p:nvPicPr>
        <p:blipFill rotWithShape="1">
          <a:blip r:embed="rId3">
            <a:alphaModFix amt="50000"/>
          </a:blip>
          <a:srcRect l="42236" t="48649" r="36206" b="35676"/>
          <a:stretch/>
        </p:blipFill>
        <p:spPr>
          <a:xfrm rot="20700000">
            <a:off x="10359401" y="5135278"/>
            <a:ext cx="2318533" cy="2318535"/>
          </a:xfrm>
          <a:prstGeom prst="rect">
            <a:avLst/>
          </a:prstGeom>
        </p:spPr>
      </p:pic>
      <p:pic>
        <p:nvPicPr>
          <p:cNvPr id="5" name="Picture 4">
            <a:extLst>
              <a:ext uri="{FF2B5EF4-FFF2-40B4-BE49-F238E27FC236}">
                <a16:creationId xmlns:a16="http://schemas.microsoft.com/office/drawing/2014/main" id="{1D77F93C-DE66-F243-8552-88020A8EC067}"/>
              </a:ext>
            </a:extLst>
          </p:cNvPr>
          <p:cNvPicPr>
            <a:picLocks noChangeAspect="1"/>
          </p:cNvPicPr>
          <p:nvPr userDrawn="1"/>
        </p:nvPicPr>
        <p:blipFill rotWithShape="1">
          <a:blip r:embed="rId3">
            <a:alphaModFix amt="50000"/>
          </a:blip>
          <a:srcRect l="42236" t="48649" r="36206" b="35676"/>
          <a:stretch/>
        </p:blipFill>
        <p:spPr>
          <a:xfrm rot="20700000">
            <a:off x="10585359" y="3775868"/>
            <a:ext cx="839024" cy="839025"/>
          </a:xfrm>
          <a:prstGeom prst="rect">
            <a:avLst/>
          </a:prstGeom>
        </p:spPr>
      </p:pic>
      <p:pic>
        <p:nvPicPr>
          <p:cNvPr id="6" name="Picture 5">
            <a:extLst>
              <a:ext uri="{FF2B5EF4-FFF2-40B4-BE49-F238E27FC236}">
                <a16:creationId xmlns:a16="http://schemas.microsoft.com/office/drawing/2014/main" id="{BAEA0E8B-253F-EC49-B65D-7740FAF8617E}"/>
              </a:ext>
            </a:extLst>
          </p:cNvPr>
          <p:cNvPicPr>
            <a:picLocks noChangeAspect="1"/>
          </p:cNvPicPr>
          <p:nvPr userDrawn="1"/>
        </p:nvPicPr>
        <p:blipFill rotWithShape="1">
          <a:blip r:embed="rId3">
            <a:alphaModFix amt="50000"/>
          </a:blip>
          <a:srcRect l="42236" t="48649" r="36206" b="35676"/>
          <a:stretch/>
        </p:blipFill>
        <p:spPr>
          <a:xfrm rot="20700000">
            <a:off x="8375592" y="1801126"/>
            <a:ext cx="1901776" cy="1901778"/>
          </a:xfrm>
          <a:prstGeom prst="rect">
            <a:avLst/>
          </a:prstGeom>
        </p:spPr>
      </p:pic>
      <p:pic>
        <p:nvPicPr>
          <p:cNvPr id="7" name="Picture 6">
            <a:extLst>
              <a:ext uri="{FF2B5EF4-FFF2-40B4-BE49-F238E27FC236}">
                <a16:creationId xmlns:a16="http://schemas.microsoft.com/office/drawing/2014/main" id="{0A0202F4-BB05-D042-A8D9-39782D252F37}"/>
              </a:ext>
            </a:extLst>
          </p:cNvPr>
          <p:cNvPicPr>
            <a:picLocks noChangeAspect="1"/>
          </p:cNvPicPr>
          <p:nvPr userDrawn="1"/>
        </p:nvPicPr>
        <p:blipFill rotWithShape="1">
          <a:blip r:embed="rId3">
            <a:alphaModFix amt="50000"/>
          </a:blip>
          <a:srcRect l="42236" t="48649" r="36206" b="35676"/>
          <a:stretch/>
        </p:blipFill>
        <p:spPr>
          <a:xfrm rot="20700000">
            <a:off x="11612950" y="2269213"/>
            <a:ext cx="839024" cy="839025"/>
          </a:xfrm>
          <a:prstGeom prst="rect">
            <a:avLst/>
          </a:prstGeom>
        </p:spPr>
      </p:pic>
      <p:pic>
        <p:nvPicPr>
          <p:cNvPr id="9" name="Picture 8">
            <a:extLst>
              <a:ext uri="{FF2B5EF4-FFF2-40B4-BE49-F238E27FC236}">
                <a16:creationId xmlns:a16="http://schemas.microsoft.com/office/drawing/2014/main" id="{90D9096B-0DFA-0941-927F-E07E60EB6090}"/>
              </a:ext>
            </a:extLst>
          </p:cNvPr>
          <p:cNvPicPr>
            <a:picLocks noChangeAspect="1"/>
          </p:cNvPicPr>
          <p:nvPr userDrawn="1"/>
        </p:nvPicPr>
        <p:blipFill rotWithShape="1">
          <a:blip r:embed="rId3">
            <a:alphaModFix amt="50000"/>
          </a:blip>
          <a:srcRect l="42236" t="48649" r="36206" b="35676"/>
          <a:stretch/>
        </p:blipFill>
        <p:spPr>
          <a:xfrm rot="20700000">
            <a:off x="8856749" y="4418482"/>
            <a:ext cx="1178319" cy="1178320"/>
          </a:xfrm>
          <a:prstGeom prst="rect">
            <a:avLst/>
          </a:prstGeom>
        </p:spPr>
      </p:pic>
      <p:pic>
        <p:nvPicPr>
          <p:cNvPr id="10" name="Picture 9">
            <a:extLst>
              <a:ext uri="{FF2B5EF4-FFF2-40B4-BE49-F238E27FC236}">
                <a16:creationId xmlns:a16="http://schemas.microsoft.com/office/drawing/2014/main" id="{42429DDE-216A-CF43-BDA2-F719EB651F58}"/>
              </a:ext>
            </a:extLst>
          </p:cNvPr>
          <p:cNvPicPr>
            <a:picLocks noChangeAspect="1"/>
          </p:cNvPicPr>
          <p:nvPr userDrawn="1"/>
        </p:nvPicPr>
        <p:blipFill rotWithShape="1">
          <a:blip r:embed="rId3">
            <a:alphaModFix amt="50000"/>
          </a:blip>
          <a:srcRect l="42236" t="48649" r="36206" b="35676"/>
          <a:stretch/>
        </p:blipFill>
        <p:spPr>
          <a:xfrm rot="20700000">
            <a:off x="10555772" y="1885284"/>
            <a:ext cx="260385" cy="260385"/>
          </a:xfrm>
          <a:prstGeom prst="rect">
            <a:avLst/>
          </a:prstGeom>
        </p:spPr>
      </p:pic>
      <p:pic>
        <p:nvPicPr>
          <p:cNvPr id="11" name="Picture 10">
            <a:extLst>
              <a:ext uri="{FF2B5EF4-FFF2-40B4-BE49-F238E27FC236}">
                <a16:creationId xmlns:a16="http://schemas.microsoft.com/office/drawing/2014/main" id="{C67B6329-3108-304E-AC21-E5F7C79A6490}"/>
              </a:ext>
            </a:extLst>
          </p:cNvPr>
          <p:cNvPicPr>
            <a:picLocks noChangeAspect="1"/>
          </p:cNvPicPr>
          <p:nvPr userDrawn="1"/>
        </p:nvPicPr>
        <p:blipFill rotWithShape="1">
          <a:blip r:embed="rId3">
            <a:alphaModFix amt="50000"/>
          </a:blip>
          <a:srcRect l="42236" t="48649" r="36206" b="35676"/>
          <a:stretch/>
        </p:blipFill>
        <p:spPr>
          <a:xfrm rot="20700000">
            <a:off x="8580322" y="6272685"/>
            <a:ext cx="260385" cy="260385"/>
          </a:xfrm>
          <a:prstGeom prst="rect">
            <a:avLst/>
          </a:prstGeom>
        </p:spPr>
      </p:pic>
      <p:pic>
        <p:nvPicPr>
          <p:cNvPr id="12" name="Picture 11">
            <a:extLst>
              <a:ext uri="{FF2B5EF4-FFF2-40B4-BE49-F238E27FC236}">
                <a16:creationId xmlns:a16="http://schemas.microsoft.com/office/drawing/2014/main" id="{431B2A82-9F9E-D646-847C-5FCB36D8988F}"/>
              </a:ext>
            </a:extLst>
          </p:cNvPr>
          <p:cNvPicPr>
            <a:picLocks noChangeAspect="1"/>
          </p:cNvPicPr>
          <p:nvPr userDrawn="1"/>
        </p:nvPicPr>
        <p:blipFill rotWithShape="1">
          <a:blip r:embed="rId3">
            <a:alphaModFix amt="50000"/>
          </a:blip>
          <a:srcRect l="42236" t="48649" r="36206" b="35676"/>
          <a:stretch/>
        </p:blipFill>
        <p:spPr>
          <a:xfrm rot="20700000">
            <a:off x="8645347" y="427186"/>
            <a:ext cx="839024" cy="839025"/>
          </a:xfrm>
          <a:prstGeom prst="rect">
            <a:avLst/>
          </a:prstGeom>
        </p:spPr>
      </p:pic>
    </p:spTree>
    <p:extLst>
      <p:ext uri="{BB962C8B-B14F-4D97-AF65-F5344CB8AC3E}">
        <p14:creationId xmlns:p14="http://schemas.microsoft.com/office/powerpoint/2010/main" val="2877536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ots Teal">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9" y="296864"/>
            <a:ext cx="1908176" cy="772435"/>
          </a:xfrm>
          <a:prstGeom prst="rect">
            <a:avLst/>
          </a:prstGeom>
        </p:spPr>
      </p:pic>
      <p:pic>
        <p:nvPicPr>
          <p:cNvPr id="10" name="Picture 9">
            <a:extLst>
              <a:ext uri="{FF2B5EF4-FFF2-40B4-BE49-F238E27FC236}">
                <a16:creationId xmlns:a16="http://schemas.microsoft.com/office/drawing/2014/main" id="{CD137945-847D-DD4B-B75C-150F4DD9B866}"/>
              </a:ext>
            </a:extLst>
          </p:cNvPr>
          <p:cNvPicPr>
            <a:picLocks noChangeAspect="1"/>
          </p:cNvPicPr>
          <p:nvPr userDrawn="1"/>
        </p:nvPicPr>
        <p:blipFill rotWithShape="1">
          <a:blip r:embed="rId4">
            <a:alphaModFix amt="50000"/>
          </a:blip>
          <a:srcRect l="41988" t="48648" r="36206" b="35496"/>
          <a:stretch/>
        </p:blipFill>
        <p:spPr>
          <a:xfrm rot="19800000">
            <a:off x="10355447" y="5079507"/>
            <a:ext cx="2448244" cy="2448244"/>
          </a:xfrm>
          <a:prstGeom prst="rect">
            <a:avLst/>
          </a:prstGeom>
        </p:spPr>
      </p:pic>
      <p:pic>
        <p:nvPicPr>
          <p:cNvPr id="11" name="Picture 10">
            <a:extLst>
              <a:ext uri="{FF2B5EF4-FFF2-40B4-BE49-F238E27FC236}">
                <a16:creationId xmlns:a16="http://schemas.microsoft.com/office/drawing/2014/main" id="{425DD202-2248-1D4B-AF19-4ECC41FFEA89}"/>
              </a:ext>
            </a:extLst>
          </p:cNvPr>
          <p:cNvPicPr>
            <a:picLocks noChangeAspect="1"/>
          </p:cNvPicPr>
          <p:nvPr userDrawn="1"/>
        </p:nvPicPr>
        <p:blipFill rotWithShape="1">
          <a:blip r:embed="rId4">
            <a:alphaModFix amt="50000"/>
          </a:blip>
          <a:srcRect l="41988" t="48648" r="36206" b="35496"/>
          <a:stretch/>
        </p:blipFill>
        <p:spPr>
          <a:xfrm rot="19800000">
            <a:off x="8360550" y="1842934"/>
            <a:ext cx="1931860" cy="1931860"/>
          </a:xfrm>
          <a:prstGeom prst="rect">
            <a:avLst/>
          </a:prstGeom>
        </p:spPr>
      </p:pic>
      <p:pic>
        <p:nvPicPr>
          <p:cNvPr id="12" name="Picture 11">
            <a:extLst>
              <a:ext uri="{FF2B5EF4-FFF2-40B4-BE49-F238E27FC236}">
                <a16:creationId xmlns:a16="http://schemas.microsoft.com/office/drawing/2014/main" id="{CD2C5C3E-06C4-6F43-9B6F-B4552945064D}"/>
              </a:ext>
            </a:extLst>
          </p:cNvPr>
          <p:cNvPicPr>
            <a:picLocks noChangeAspect="1"/>
          </p:cNvPicPr>
          <p:nvPr userDrawn="1"/>
        </p:nvPicPr>
        <p:blipFill rotWithShape="1">
          <a:blip r:embed="rId4">
            <a:alphaModFix amt="50000"/>
          </a:blip>
          <a:srcRect l="41988" t="48648" r="36206" b="35496"/>
          <a:stretch/>
        </p:blipFill>
        <p:spPr>
          <a:xfrm rot="19800000">
            <a:off x="8844688" y="4415441"/>
            <a:ext cx="1202439" cy="1202439"/>
          </a:xfrm>
          <a:prstGeom prst="rect">
            <a:avLst/>
          </a:prstGeom>
        </p:spPr>
      </p:pic>
      <p:pic>
        <p:nvPicPr>
          <p:cNvPr id="13" name="Picture 12">
            <a:extLst>
              <a:ext uri="{FF2B5EF4-FFF2-40B4-BE49-F238E27FC236}">
                <a16:creationId xmlns:a16="http://schemas.microsoft.com/office/drawing/2014/main" id="{CD4897B8-E2A8-5344-898E-A7C75BE20771}"/>
              </a:ext>
            </a:extLst>
          </p:cNvPr>
          <p:cNvPicPr>
            <a:picLocks noChangeAspect="1"/>
          </p:cNvPicPr>
          <p:nvPr userDrawn="1"/>
        </p:nvPicPr>
        <p:blipFill rotWithShape="1">
          <a:blip r:embed="rId4">
            <a:alphaModFix amt="50000"/>
          </a:blip>
          <a:srcRect l="41988" t="48648" r="36206" b="35496"/>
          <a:stretch/>
        </p:blipFill>
        <p:spPr>
          <a:xfrm rot="19800000">
            <a:off x="8682109" y="467774"/>
            <a:ext cx="757849" cy="757849"/>
          </a:xfrm>
          <a:prstGeom prst="rect">
            <a:avLst/>
          </a:prstGeom>
        </p:spPr>
      </p:pic>
      <p:pic>
        <p:nvPicPr>
          <p:cNvPr id="14" name="Picture 13">
            <a:extLst>
              <a:ext uri="{FF2B5EF4-FFF2-40B4-BE49-F238E27FC236}">
                <a16:creationId xmlns:a16="http://schemas.microsoft.com/office/drawing/2014/main" id="{F19C0D9D-0EAA-7943-B589-079A933D769B}"/>
              </a:ext>
            </a:extLst>
          </p:cNvPr>
          <p:cNvPicPr>
            <a:picLocks noChangeAspect="1"/>
          </p:cNvPicPr>
          <p:nvPr userDrawn="1"/>
        </p:nvPicPr>
        <p:blipFill rotWithShape="1">
          <a:blip r:embed="rId4">
            <a:alphaModFix amt="50000"/>
          </a:blip>
          <a:srcRect l="41988" t="48648" r="36206" b="35496"/>
          <a:stretch/>
        </p:blipFill>
        <p:spPr>
          <a:xfrm rot="19800000">
            <a:off x="11635374" y="2284217"/>
            <a:ext cx="757849" cy="757849"/>
          </a:xfrm>
          <a:prstGeom prst="rect">
            <a:avLst/>
          </a:prstGeom>
        </p:spPr>
      </p:pic>
      <p:pic>
        <p:nvPicPr>
          <p:cNvPr id="15" name="Picture 14">
            <a:extLst>
              <a:ext uri="{FF2B5EF4-FFF2-40B4-BE49-F238E27FC236}">
                <a16:creationId xmlns:a16="http://schemas.microsoft.com/office/drawing/2014/main" id="{8903BE03-4D2C-9249-90CF-7B3BEBDEDCC6}"/>
              </a:ext>
            </a:extLst>
          </p:cNvPr>
          <p:cNvPicPr>
            <a:picLocks noChangeAspect="1"/>
          </p:cNvPicPr>
          <p:nvPr userDrawn="1"/>
        </p:nvPicPr>
        <p:blipFill rotWithShape="1">
          <a:blip r:embed="rId4">
            <a:alphaModFix amt="50000"/>
          </a:blip>
          <a:srcRect l="41988" t="48648" r="36206" b="35496"/>
          <a:stretch/>
        </p:blipFill>
        <p:spPr>
          <a:xfrm rot="19800000">
            <a:off x="10609763" y="3828812"/>
            <a:ext cx="757849" cy="757849"/>
          </a:xfrm>
          <a:prstGeom prst="rect">
            <a:avLst/>
          </a:prstGeom>
        </p:spPr>
      </p:pic>
      <p:pic>
        <p:nvPicPr>
          <p:cNvPr id="16" name="Picture 15">
            <a:extLst>
              <a:ext uri="{FF2B5EF4-FFF2-40B4-BE49-F238E27FC236}">
                <a16:creationId xmlns:a16="http://schemas.microsoft.com/office/drawing/2014/main" id="{9031D330-C626-7B46-9BD2-D85E00D7A5B3}"/>
              </a:ext>
            </a:extLst>
          </p:cNvPr>
          <p:cNvPicPr>
            <a:picLocks noChangeAspect="1"/>
          </p:cNvPicPr>
          <p:nvPr userDrawn="1"/>
        </p:nvPicPr>
        <p:blipFill rotWithShape="1">
          <a:blip r:embed="rId4">
            <a:alphaModFix amt="50000"/>
          </a:blip>
          <a:srcRect l="41988" t="48648" r="36206" b="35496"/>
          <a:stretch/>
        </p:blipFill>
        <p:spPr>
          <a:xfrm rot="19800000">
            <a:off x="8590426" y="6295331"/>
            <a:ext cx="215095" cy="215095"/>
          </a:xfrm>
          <a:prstGeom prst="rect">
            <a:avLst/>
          </a:prstGeom>
        </p:spPr>
      </p:pic>
      <p:pic>
        <p:nvPicPr>
          <p:cNvPr id="17" name="Picture 16">
            <a:extLst>
              <a:ext uri="{FF2B5EF4-FFF2-40B4-BE49-F238E27FC236}">
                <a16:creationId xmlns:a16="http://schemas.microsoft.com/office/drawing/2014/main" id="{1ED25077-5EDB-CA42-BCE8-4DE22976927E}"/>
              </a:ext>
            </a:extLst>
          </p:cNvPr>
          <p:cNvPicPr>
            <a:picLocks noChangeAspect="1"/>
          </p:cNvPicPr>
          <p:nvPr userDrawn="1"/>
        </p:nvPicPr>
        <p:blipFill rotWithShape="1">
          <a:blip r:embed="rId4">
            <a:alphaModFix amt="50000"/>
          </a:blip>
          <a:srcRect l="41988" t="48648" r="36206" b="35496"/>
          <a:stretch/>
        </p:blipFill>
        <p:spPr>
          <a:xfrm rot="19800000">
            <a:off x="10592220" y="1896325"/>
            <a:ext cx="215095" cy="215095"/>
          </a:xfrm>
          <a:prstGeom prst="rect">
            <a:avLst/>
          </a:prstGeom>
        </p:spPr>
      </p:pic>
    </p:spTree>
    <p:extLst>
      <p:ext uri="{BB962C8B-B14F-4D97-AF65-F5344CB8AC3E}">
        <p14:creationId xmlns:p14="http://schemas.microsoft.com/office/powerpoint/2010/main" val="7340303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50" y="334963"/>
            <a:ext cx="1908175" cy="772434"/>
          </a:xfrm>
          <a:prstGeom prst="rect">
            <a:avLst/>
          </a:prstGeom>
        </p:spPr>
      </p:pic>
    </p:spTree>
    <p:extLst>
      <p:ext uri="{BB962C8B-B14F-4D97-AF65-F5344CB8AC3E}">
        <p14:creationId xmlns:p14="http://schemas.microsoft.com/office/powerpoint/2010/main" val="2441384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37844-B6C1-5147-9CCD-BAFF09119696}" type="datetimeFigureOut">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52FC-2AD3-0140-A404-2F85095173EC}" type="slidenum">
              <a:rPr lang="en-US" smtClean="0"/>
              <a:t>‹#›</a:t>
            </a:fld>
            <a:endParaRPr lang="en-US"/>
          </a:p>
        </p:txBody>
      </p:sp>
      <p:pic>
        <p:nvPicPr>
          <p:cNvPr id="5" name="Picture 4" descr="A picture containing text, sign&#10;&#10;Description automatically generated">
            <a:extLst>
              <a:ext uri="{FF2B5EF4-FFF2-40B4-BE49-F238E27FC236}">
                <a16:creationId xmlns:a16="http://schemas.microsoft.com/office/drawing/2014/main" id="{0DBBFDB7-C4AE-4F15-3506-5E342200EF8A}"/>
              </a:ext>
            </a:extLst>
          </p:cNvPr>
          <p:cNvPicPr>
            <a:picLocks noChangeAspect="1"/>
          </p:cNvPicPr>
          <p:nvPr userDrawn="1"/>
        </p:nvPicPr>
        <p:blipFill>
          <a:blip r:embed="rId2"/>
          <a:stretch>
            <a:fillRect/>
          </a:stretch>
        </p:blipFill>
        <p:spPr>
          <a:xfrm>
            <a:off x="10575985" y="302685"/>
            <a:ext cx="1322774" cy="535462"/>
          </a:xfrm>
          <a:prstGeom prst="rect">
            <a:avLst/>
          </a:prstGeom>
        </p:spPr>
      </p:pic>
      <p:pic>
        <p:nvPicPr>
          <p:cNvPr id="6" name="Picture 5" descr="A logo for a company&#10;&#10;AI-generated content may be incorrect.">
            <a:extLst>
              <a:ext uri="{FF2B5EF4-FFF2-40B4-BE49-F238E27FC236}">
                <a16:creationId xmlns:a16="http://schemas.microsoft.com/office/drawing/2014/main" id="{11385CC7-1AC4-BE63-1EED-615D74B0C488}"/>
              </a:ext>
            </a:extLst>
          </p:cNvPr>
          <p:cNvPicPr>
            <a:picLocks noChangeAspect="1"/>
          </p:cNvPicPr>
          <p:nvPr userDrawn="1"/>
        </p:nvPicPr>
        <p:blipFill>
          <a:blip r:embed="rId3"/>
          <a:stretch>
            <a:fillRect/>
          </a:stretch>
        </p:blipFill>
        <p:spPr>
          <a:xfrm>
            <a:off x="7358848" y="213294"/>
            <a:ext cx="2977956" cy="714244"/>
          </a:xfrm>
          <a:prstGeom prst="rect">
            <a:avLst/>
          </a:prstGeom>
        </p:spPr>
      </p:pic>
      <p:cxnSp>
        <p:nvCxnSpPr>
          <p:cNvPr id="7" name="Straight Connector 6">
            <a:extLst>
              <a:ext uri="{FF2B5EF4-FFF2-40B4-BE49-F238E27FC236}">
                <a16:creationId xmlns:a16="http://schemas.microsoft.com/office/drawing/2014/main" id="{3543FD9E-0667-F037-9FA9-B12458C518F3}"/>
              </a:ext>
            </a:extLst>
          </p:cNvPr>
          <p:cNvCxnSpPr/>
          <p:nvPr userDrawn="1"/>
        </p:nvCxnSpPr>
        <p:spPr>
          <a:xfrm>
            <a:off x="10362682" y="213294"/>
            <a:ext cx="0" cy="785004"/>
          </a:xfrm>
          <a:prstGeom prst="line">
            <a:avLst/>
          </a:prstGeom>
          <a:ln>
            <a:solidFill>
              <a:srgbClr val="00A9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204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C9149ABF-D5F4-0146-9B09-669171DF2A67}"/>
              </a:ext>
            </a:extLst>
          </p:cNvPr>
          <p:cNvSpPr/>
          <p:nvPr userDrawn="1"/>
        </p:nvSpPr>
        <p:spPr>
          <a:xfrm>
            <a:off x="1" y="0"/>
            <a:ext cx="12192000" cy="6858000"/>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67F7E83-D159-BB4F-ADAE-CE938E22809A}"/>
              </a:ext>
            </a:extLst>
          </p:cNvPr>
          <p:cNvPicPr>
            <a:picLocks noChangeAspect="1"/>
          </p:cNvPicPr>
          <p:nvPr userDrawn="1"/>
        </p:nvPicPr>
        <p:blipFill>
          <a:blip r:embed="rId3"/>
          <a:stretch>
            <a:fillRect/>
          </a:stretch>
        </p:blipFill>
        <p:spPr>
          <a:xfrm>
            <a:off x="9912348" y="296863"/>
            <a:ext cx="1908176" cy="772435"/>
          </a:xfrm>
          <a:prstGeom prst="rect">
            <a:avLst/>
          </a:prstGeom>
        </p:spPr>
      </p:pic>
    </p:spTree>
    <p:extLst>
      <p:ext uri="{BB962C8B-B14F-4D97-AF65-F5344CB8AC3E}">
        <p14:creationId xmlns:p14="http://schemas.microsoft.com/office/powerpoint/2010/main" val="13194382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A37B8E2A-9C55-FF47-979B-4166296E68AC}"/>
              </a:ext>
            </a:extLst>
          </p:cNvPr>
          <p:cNvPicPr>
            <a:picLocks noChangeAspect="1"/>
          </p:cNvPicPr>
          <p:nvPr userDrawn="1"/>
        </p:nvPicPr>
        <p:blipFill>
          <a:blip r:embed="rId2"/>
          <a:stretch>
            <a:fillRect/>
          </a:stretch>
        </p:blipFill>
        <p:spPr>
          <a:xfrm>
            <a:off x="9912349" y="334963"/>
            <a:ext cx="1908175" cy="772434"/>
          </a:xfrm>
          <a:prstGeom prst="rect">
            <a:avLst/>
          </a:prstGeom>
        </p:spPr>
      </p:pic>
      <p:sp>
        <p:nvSpPr>
          <p:cNvPr id="4" name="Rectangle 3">
            <a:extLst>
              <a:ext uri="{FF2B5EF4-FFF2-40B4-BE49-F238E27FC236}">
                <a16:creationId xmlns:a16="http://schemas.microsoft.com/office/drawing/2014/main" id="{F76B9A54-5AEA-DD47-9624-49782F5B253F}"/>
              </a:ext>
            </a:extLst>
          </p:cNvPr>
          <p:cNvSpPr/>
          <p:nvPr userDrawn="1"/>
        </p:nvSpPr>
        <p:spPr>
          <a:xfrm>
            <a:off x="-1" y="6524624"/>
            <a:ext cx="12192001" cy="333375"/>
          </a:xfrm>
          <a:prstGeom prst="rect">
            <a:avLst/>
          </a:prstGeom>
          <a:solidFill>
            <a:srgbClr val="00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986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urple">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447B164-CE1F-0342-957A-DD0DAB3D8DAF}"/>
              </a:ext>
            </a:extLst>
          </p:cNvPr>
          <p:cNvSpPr>
            <a:spLocks noGrp="1"/>
          </p:cNvSpPr>
          <p:nvPr>
            <p:ph type="body" sz="quarter" idx="10" hasCustomPrompt="1"/>
          </p:nvPr>
        </p:nvSpPr>
        <p:spPr>
          <a:xfrm>
            <a:off x="866388" y="3269957"/>
            <a:ext cx="6389600" cy="388861"/>
          </a:xfrm>
          <a:prstGeom prst="rect">
            <a:avLst/>
          </a:prstGeom>
        </p:spPr>
        <p:txBody>
          <a:bodyPr/>
          <a:lstStyle>
            <a:lvl1pPr marL="0" indent="0">
              <a:buNone/>
              <a:defRPr sz="2698"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Subject divider</a:t>
            </a:r>
          </a:p>
        </p:txBody>
      </p:sp>
      <p:cxnSp>
        <p:nvCxnSpPr>
          <p:cNvPr id="4" name="Straight Connector 3">
            <a:extLst>
              <a:ext uri="{FF2B5EF4-FFF2-40B4-BE49-F238E27FC236}">
                <a16:creationId xmlns:a16="http://schemas.microsoft.com/office/drawing/2014/main" id="{6F1F6560-A293-4E44-8D73-1FE9A180422F}"/>
              </a:ext>
            </a:extLst>
          </p:cNvPr>
          <p:cNvCxnSpPr>
            <a:cxnSpLocks/>
          </p:cNvCxnSpPr>
          <p:nvPr userDrawn="1"/>
        </p:nvCxnSpPr>
        <p:spPr>
          <a:xfrm>
            <a:off x="924147" y="3832780"/>
            <a:ext cx="90185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88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C744-2445-B646-5D1E-0D6D58CF5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161A94-AC86-E195-F2E7-440F01C45514}"/>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34420F-8CFF-4FCA-7995-F46F7C2EE80C}"/>
              </a:ext>
            </a:extLst>
          </p:cNvPr>
          <p:cNvSpPr>
            <a:spLocks noGrp="1"/>
          </p:cNvSpPr>
          <p:nvPr>
            <p:ph type="dt" sz="half" idx="10"/>
          </p:nvPr>
        </p:nvSpPr>
        <p:spPr/>
        <p:txBody>
          <a:bodyPr/>
          <a:lstStyle>
            <a:lvl1pPr>
              <a:defRPr b="0" i="0">
                <a:latin typeface="Lato" panose="020F0502020204030203" pitchFamily="34" charset="0"/>
              </a:defRPr>
            </a:lvl1pPr>
          </a:lstStyle>
          <a:p>
            <a:fld id="{92D2FF5E-4C97-F44D-AFC5-8D97F7BE7354}" type="datetimeFigureOut">
              <a:rPr lang="en-US" smtClean="0"/>
              <a:pPr/>
              <a:t>1/21/2026</a:t>
            </a:fld>
            <a:endParaRPr lang="en-US"/>
          </a:p>
        </p:txBody>
      </p:sp>
      <p:sp>
        <p:nvSpPr>
          <p:cNvPr id="5" name="Footer Placeholder 4">
            <a:extLst>
              <a:ext uri="{FF2B5EF4-FFF2-40B4-BE49-F238E27FC236}">
                <a16:creationId xmlns:a16="http://schemas.microsoft.com/office/drawing/2014/main" id="{076A738C-1B20-C789-155A-5A74D01ED142}"/>
              </a:ext>
            </a:extLst>
          </p:cNvPr>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6" name="Slide Number Placeholder 5">
            <a:extLst>
              <a:ext uri="{FF2B5EF4-FFF2-40B4-BE49-F238E27FC236}">
                <a16:creationId xmlns:a16="http://schemas.microsoft.com/office/drawing/2014/main" id="{B30F1DFF-67F6-92B3-69A2-C1C3B18E3404}"/>
              </a:ext>
            </a:extLst>
          </p:cNvPr>
          <p:cNvSpPr>
            <a:spLocks noGrp="1"/>
          </p:cNvSpPr>
          <p:nvPr>
            <p:ph type="sldNum" sz="quarter" idx="12"/>
          </p:nvPr>
        </p:nvSpPr>
        <p:spPr/>
        <p:txBody>
          <a:bodyPr/>
          <a:lstStyle>
            <a:lvl1pPr>
              <a:defRPr b="0" i="0">
                <a:latin typeface="Lato" panose="020F0502020204030203" pitchFamily="34" charset="0"/>
              </a:defRPr>
            </a:lvl1pPr>
          </a:lstStyle>
          <a:p>
            <a:fld id="{6784F28A-E3EB-EC47-8F43-6C9C62958CB1}" type="slidenum">
              <a:rPr lang="en-US" smtClean="0"/>
              <a:pPr/>
              <a:t>‹#›</a:t>
            </a:fld>
            <a:endParaRPr lang="en-US"/>
          </a:p>
        </p:txBody>
      </p:sp>
    </p:spTree>
    <p:extLst>
      <p:ext uri="{BB962C8B-B14F-4D97-AF65-F5344CB8AC3E}">
        <p14:creationId xmlns:p14="http://schemas.microsoft.com/office/powerpoint/2010/main" val="14046822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C37844-B6C1-5147-9CCD-BAFF09119696}" type="datetimeFigureOut">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52FC-2AD3-0140-A404-2F85095173EC}" type="slidenum">
              <a:rPr lang="en-US" smtClean="0"/>
              <a:t>‹#›</a:t>
            </a:fld>
            <a:endParaRPr lang="en-US"/>
          </a:p>
        </p:txBody>
      </p:sp>
      <p:pic>
        <p:nvPicPr>
          <p:cNvPr id="7" name="Picture 6" descr="A picture containing text, sign&#10;&#10;Description automatically generated">
            <a:extLst>
              <a:ext uri="{FF2B5EF4-FFF2-40B4-BE49-F238E27FC236}">
                <a16:creationId xmlns:a16="http://schemas.microsoft.com/office/drawing/2014/main" id="{89DEB336-237B-0A44-A9C5-35BC55A9E9F5}"/>
              </a:ext>
            </a:extLst>
          </p:cNvPr>
          <p:cNvPicPr>
            <a:picLocks noChangeAspect="1"/>
          </p:cNvPicPr>
          <p:nvPr userDrawn="1"/>
        </p:nvPicPr>
        <p:blipFill>
          <a:blip r:embed="rId2"/>
          <a:stretch>
            <a:fillRect/>
          </a:stretch>
        </p:blipFill>
        <p:spPr>
          <a:xfrm>
            <a:off x="9912349" y="334963"/>
            <a:ext cx="1908175" cy="772434"/>
          </a:xfrm>
          <a:prstGeom prst="rect">
            <a:avLst/>
          </a:prstGeom>
        </p:spPr>
      </p:pic>
    </p:spTree>
    <p:extLst>
      <p:ext uri="{BB962C8B-B14F-4D97-AF65-F5344CB8AC3E}">
        <p14:creationId xmlns:p14="http://schemas.microsoft.com/office/powerpoint/2010/main" val="4172126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theme" Target="../theme/theme2.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theme" Target="../theme/theme4.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63" Type="http://schemas.openxmlformats.org/officeDocument/2006/relationships/slideLayout" Target="../slideLayouts/slideLayout208.xml"/><Relationship Id="rId68" Type="http://schemas.openxmlformats.org/officeDocument/2006/relationships/slideLayout" Target="../slideLayouts/slideLayout213.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3" Type="http://schemas.openxmlformats.org/officeDocument/2006/relationships/slideLayout" Target="../slideLayouts/slideLayout198.xml"/><Relationship Id="rId58" Type="http://schemas.openxmlformats.org/officeDocument/2006/relationships/slideLayout" Target="../slideLayouts/slideLayout203.xml"/><Relationship Id="rId66" Type="http://schemas.openxmlformats.org/officeDocument/2006/relationships/slideLayout" Target="../slideLayouts/slideLayout211.xml"/><Relationship Id="rId74" Type="http://schemas.openxmlformats.org/officeDocument/2006/relationships/slideLayout" Target="../slideLayouts/slideLayout219.xml"/><Relationship Id="rId5" Type="http://schemas.openxmlformats.org/officeDocument/2006/relationships/slideLayout" Target="../slideLayouts/slideLayout150.xml"/><Relationship Id="rId61" Type="http://schemas.openxmlformats.org/officeDocument/2006/relationships/slideLayout" Target="../slideLayouts/slideLayout206.xml"/><Relationship Id="rId19" Type="http://schemas.openxmlformats.org/officeDocument/2006/relationships/slideLayout" Target="../slideLayouts/slideLayout16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64" Type="http://schemas.openxmlformats.org/officeDocument/2006/relationships/slideLayout" Target="../slideLayouts/slideLayout209.xml"/><Relationship Id="rId69" Type="http://schemas.openxmlformats.org/officeDocument/2006/relationships/slideLayout" Target="../slideLayouts/slideLayout214.xml"/><Relationship Id="rId8" Type="http://schemas.openxmlformats.org/officeDocument/2006/relationships/slideLayout" Target="../slideLayouts/slideLayout153.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59" Type="http://schemas.openxmlformats.org/officeDocument/2006/relationships/slideLayout" Target="../slideLayouts/slideLayout204.xml"/><Relationship Id="rId67" Type="http://schemas.openxmlformats.org/officeDocument/2006/relationships/slideLayout" Target="../slideLayouts/slideLayout212.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62" Type="http://schemas.openxmlformats.org/officeDocument/2006/relationships/slideLayout" Target="../slideLayouts/slideLayout207.xml"/><Relationship Id="rId70" Type="http://schemas.openxmlformats.org/officeDocument/2006/relationships/slideLayout" Target="../slideLayouts/slideLayout215.xml"/><Relationship Id="rId75" Type="http://schemas.openxmlformats.org/officeDocument/2006/relationships/theme" Target="../theme/theme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slideLayout" Target="../slideLayouts/slideLayout202.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 Id="rId60" Type="http://schemas.openxmlformats.org/officeDocument/2006/relationships/slideLayout" Target="../slideLayouts/slideLayout205.xml"/><Relationship Id="rId65" Type="http://schemas.openxmlformats.org/officeDocument/2006/relationships/slideLayout" Target="../slideLayouts/slideLayout210.xml"/><Relationship Id="rId73" Type="http://schemas.openxmlformats.org/officeDocument/2006/relationships/slideLayout" Target="../slideLayouts/slideLayout21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34" Type="http://schemas.openxmlformats.org/officeDocument/2006/relationships/slideLayout" Target="../slideLayouts/slideLayout179.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 Type="http://schemas.openxmlformats.org/officeDocument/2006/relationships/slideLayout" Target="../slideLayouts/slideLayout152.xml"/><Relationship Id="rId71"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10E10E-8DF5-FE48-9172-8B499410CED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69350" y="656443"/>
            <a:ext cx="1364136" cy="553523"/>
          </a:xfrm>
          <a:prstGeom prst="rect">
            <a:avLst/>
          </a:prstGeom>
        </p:spPr>
      </p:pic>
    </p:spTree>
    <p:extLst>
      <p:ext uri="{BB962C8B-B14F-4D97-AF65-F5344CB8AC3E}">
        <p14:creationId xmlns:p14="http://schemas.microsoft.com/office/powerpoint/2010/main" val="858016068"/>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479" r:id="rId9"/>
    <p:sldLayoutId id="2147484480" r:id="rId10"/>
    <p:sldLayoutId id="2147484796" r:id="rId11"/>
    <p:sldLayoutId id="2147484800" r:id="rId12"/>
    <p:sldLayoutId id="2147484803" r:id="rId13"/>
  </p:sldLayoutIdLst>
  <p:txStyles>
    <p:titleStyle>
      <a:lvl1pPr algn="l" defTabSz="91426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65" indent="-228565" algn="l" defTabSz="91426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62" rtl="0" eaLnBrk="1" latinLnBrk="0" hangingPunct="1">
        <a:defRPr sz="1799" kern="1200">
          <a:solidFill>
            <a:schemeClr val="tx1"/>
          </a:solidFill>
          <a:latin typeface="+mn-lt"/>
          <a:ea typeface="+mn-ea"/>
          <a:cs typeface="+mn-cs"/>
        </a:defRPr>
      </a:lvl1pPr>
      <a:lvl2pPr marL="457131" algn="l" defTabSz="914262" rtl="0" eaLnBrk="1" latinLnBrk="0" hangingPunct="1">
        <a:defRPr sz="1799" kern="1200">
          <a:solidFill>
            <a:schemeClr val="tx1"/>
          </a:solidFill>
          <a:latin typeface="+mn-lt"/>
          <a:ea typeface="+mn-ea"/>
          <a:cs typeface="+mn-cs"/>
        </a:defRPr>
      </a:lvl2pPr>
      <a:lvl3pPr marL="914262" algn="l" defTabSz="914262" rtl="0" eaLnBrk="1" latinLnBrk="0" hangingPunct="1">
        <a:defRPr sz="1799" kern="1200">
          <a:solidFill>
            <a:schemeClr val="tx1"/>
          </a:solidFill>
          <a:latin typeface="+mn-lt"/>
          <a:ea typeface="+mn-ea"/>
          <a:cs typeface="+mn-cs"/>
        </a:defRPr>
      </a:lvl3pPr>
      <a:lvl4pPr marL="1371394" algn="l" defTabSz="914262" rtl="0" eaLnBrk="1" latinLnBrk="0" hangingPunct="1">
        <a:defRPr sz="1799" kern="1200">
          <a:solidFill>
            <a:schemeClr val="tx1"/>
          </a:solidFill>
          <a:latin typeface="+mn-lt"/>
          <a:ea typeface="+mn-ea"/>
          <a:cs typeface="+mn-cs"/>
        </a:defRPr>
      </a:lvl4pPr>
      <a:lvl5pPr marL="1828524" algn="l" defTabSz="914262" rtl="0" eaLnBrk="1" latinLnBrk="0" hangingPunct="1">
        <a:defRPr sz="1799" kern="1200">
          <a:solidFill>
            <a:schemeClr val="tx1"/>
          </a:solidFill>
          <a:latin typeface="+mn-lt"/>
          <a:ea typeface="+mn-ea"/>
          <a:cs typeface="+mn-cs"/>
        </a:defRPr>
      </a:lvl5pPr>
      <a:lvl6pPr marL="2285656" algn="l" defTabSz="914262" rtl="0" eaLnBrk="1" latinLnBrk="0" hangingPunct="1">
        <a:defRPr sz="1799" kern="1200">
          <a:solidFill>
            <a:schemeClr val="tx1"/>
          </a:solidFill>
          <a:latin typeface="+mn-lt"/>
          <a:ea typeface="+mn-ea"/>
          <a:cs typeface="+mn-cs"/>
        </a:defRPr>
      </a:lvl6pPr>
      <a:lvl7pPr marL="2742787" algn="l" defTabSz="914262" rtl="0" eaLnBrk="1" latinLnBrk="0" hangingPunct="1">
        <a:defRPr sz="1799" kern="1200">
          <a:solidFill>
            <a:schemeClr val="tx1"/>
          </a:solidFill>
          <a:latin typeface="+mn-lt"/>
          <a:ea typeface="+mn-ea"/>
          <a:cs typeface="+mn-cs"/>
        </a:defRPr>
      </a:lvl7pPr>
      <a:lvl8pPr marL="3199918" algn="l" defTabSz="914262" rtl="0" eaLnBrk="1" latinLnBrk="0" hangingPunct="1">
        <a:defRPr sz="1799" kern="1200">
          <a:solidFill>
            <a:schemeClr val="tx1"/>
          </a:solidFill>
          <a:latin typeface="+mn-lt"/>
          <a:ea typeface="+mn-ea"/>
          <a:cs typeface="+mn-cs"/>
        </a:defRPr>
      </a:lvl8pPr>
      <a:lvl9pPr marL="3657049" algn="l" defTabSz="914262"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1/21/2026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86119865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 id="2147484270" r:id="rId16"/>
    <p:sldLayoutId id="2147484271" r:id="rId17"/>
    <p:sldLayoutId id="2147484272" r:id="rId18"/>
    <p:sldLayoutId id="2147484273" r:id="rId19"/>
    <p:sldLayoutId id="2147484274" r:id="rId20"/>
    <p:sldLayoutId id="2147484275" r:id="rId21"/>
    <p:sldLayoutId id="2147484276" r:id="rId22"/>
    <p:sldLayoutId id="2147484277" r:id="rId23"/>
    <p:sldLayoutId id="2147484278" r:id="rId24"/>
    <p:sldLayoutId id="2147484279" r:id="rId25"/>
    <p:sldLayoutId id="2147484280" r:id="rId26"/>
    <p:sldLayoutId id="2147484281" r:id="rId27"/>
    <p:sldLayoutId id="2147484282" r:id="rId28"/>
    <p:sldLayoutId id="2147484283" r:id="rId29"/>
    <p:sldLayoutId id="2147484284" r:id="rId30"/>
    <p:sldLayoutId id="2147484285" r:id="rId31"/>
    <p:sldLayoutId id="2147484286" r:id="rId32"/>
    <p:sldLayoutId id="2147484287" r:id="rId33"/>
    <p:sldLayoutId id="2147484288" r:id="rId34"/>
    <p:sldLayoutId id="2147484289" r:id="rId35"/>
    <p:sldLayoutId id="2147484290" r:id="rId36"/>
    <p:sldLayoutId id="2147484291" r:id="rId37"/>
    <p:sldLayoutId id="2147484292" r:id="rId38"/>
    <p:sldLayoutId id="2147484293" r:id="rId39"/>
    <p:sldLayoutId id="2147484294" r:id="rId40"/>
    <p:sldLayoutId id="2147484295" r:id="rId41"/>
    <p:sldLayoutId id="2147484299" r:id="rId42"/>
    <p:sldLayoutId id="2147484312" r:id="rId43"/>
    <p:sldLayoutId id="2147484313" r:id="rId44"/>
    <p:sldLayoutId id="2147484314" r:id="rId45"/>
    <p:sldLayoutId id="2147484319" r:id="rId46"/>
    <p:sldLayoutId id="2147484322" r:id="rId47"/>
    <p:sldLayoutId id="2147484323" r:id="rId48"/>
    <p:sldLayoutId id="2147484324" r:id="rId49"/>
    <p:sldLayoutId id="2147484325" r:id="rId50"/>
    <p:sldLayoutId id="2147484326" r:id="rId51"/>
    <p:sldLayoutId id="2147484327" r:id="rId52"/>
    <p:sldLayoutId id="2147484328" r:id="rId53"/>
    <p:sldLayoutId id="2147484534" r:id="rId54"/>
    <p:sldLayoutId id="2147484538" r:id="rId55"/>
    <p:sldLayoutId id="2147484551"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30C37844-B6C1-5147-9CCD-BAFF09119696}" type="datetimeFigureOut">
              <a:rPr lang="en-US" smtClean="0"/>
              <a:t>1/21/2026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171965408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 id="2147484427" r:id="rId24"/>
    <p:sldLayoutId id="2147484552" r:id="rId25"/>
    <p:sldLayoutId id="2147484553" r:id="rId26"/>
    <p:sldLayoutId id="2147484554" r:id="rId27"/>
    <p:sldLayoutId id="2147484801" r:id="rId28"/>
    <p:sldLayoutId id="2147484802" r:id="rId29"/>
  </p:sldLayoutIdLst>
  <p:txStyles>
    <p:titleStyle>
      <a:lvl1pPr algn="l" defTabSz="913143"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6" indent="-228286" algn="l" defTabSz="913143" rtl="0" eaLnBrk="1" latinLnBrk="0" hangingPunct="1">
        <a:lnSpc>
          <a:spcPct val="90000"/>
        </a:lnSpc>
        <a:spcBef>
          <a:spcPts val="999"/>
        </a:spcBef>
        <a:buFont typeface="Arial" panose="020B0604020202020204" pitchFamily="34" charset="0"/>
        <a:buChar char="•"/>
        <a:defRPr sz="2796" kern="1200">
          <a:solidFill>
            <a:schemeClr val="tx1"/>
          </a:solidFill>
          <a:latin typeface="+mn-lt"/>
          <a:ea typeface="+mn-ea"/>
          <a:cs typeface="+mn-cs"/>
        </a:defRPr>
      </a:lvl1pPr>
      <a:lvl2pPr marL="684857" indent="-228286" algn="l" defTabSz="913143"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29" indent="-228286" algn="l" defTabSz="913143"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8000"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571"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43"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14"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286"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856"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43" rtl="0" eaLnBrk="1" latinLnBrk="0" hangingPunct="1">
        <a:defRPr sz="1798" kern="1200">
          <a:solidFill>
            <a:schemeClr val="tx1"/>
          </a:solidFill>
          <a:latin typeface="+mn-lt"/>
          <a:ea typeface="+mn-ea"/>
          <a:cs typeface="+mn-cs"/>
        </a:defRPr>
      </a:lvl1pPr>
      <a:lvl2pPr marL="456572" algn="l" defTabSz="913143" rtl="0" eaLnBrk="1" latinLnBrk="0" hangingPunct="1">
        <a:defRPr sz="1798" kern="1200">
          <a:solidFill>
            <a:schemeClr val="tx1"/>
          </a:solidFill>
          <a:latin typeface="+mn-lt"/>
          <a:ea typeface="+mn-ea"/>
          <a:cs typeface="+mn-cs"/>
        </a:defRPr>
      </a:lvl2pPr>
      <a:lvl3pPr marL="913143" algn="l" defTabSz="913143" rtl="0" eaLnBrk="1" latinLnBrk="0" hangingPunct="1">
        <a:defRPr sz="1798" kern="1200">
          <a:solidFill>
            <a:schemeClr val="tx1"/>
          </a:solidFill>
          <a:latin typeface="+mn-lt"/>
          <a:ea typeface="+mn-ea"/>
          <a:cs typeface="+mn-cs"/>
        </a:defRPr>
      </a:lvl3pPr>
      <a:lvl4pPr marL="1369714" algn="l" defTabSz="913143" rtl="0" eaLnBrk="1" latinLnBrk="0" hangingPunct="1">
        <a:defRPr sz="1798" kern="1200">
          <a:solidFill>
            <a:schemeClr val="tx1"/>
          </a:solidFill>
          <a:latin typeface="+mn-lt"/>
          <a:ea typeface="+mn-ea"/>
          <a:cs typeface="+mn-cs"/>
        </a:defRPr>
      </a:lvl4pPr>
      <a:lvl5pPr marL="1826285" algn="l" defTabSz="913143" rtl="0" eaLnBrk="1" latinLnBrk="0" hangingPunct="1">
        <a:defRPr sz="1798" kern="1200">
          <a:solidFill>
            <a:schemeClr val="tx1"/>
          </a:solidFill>
          <a:latin typeface="+mn-lt"/>
          <a:ea typeface="+mn-ea"/>
          <a:cs typeface="+mn-cs"/>
        </a:defRPr>
      </a:lvl5pPr>
      <a:lvl6pPr marL="2282857" algn="l" defTabSz="913143" rtl="0" eaLnBrk="1" latinLnBrk="0" hangingPunct="1">
        <a:defRPr sz="1798" kern="1200">
          <a:solidFill>
            <a:schemeClr val="tx1"/>
          </a:solidFill>
          <a:latin typeface="+mn-lt"/>
          <a:ea typeface="+mn-ea"/>
          <a:cs typeface="+mn-cs"/>
        </a:defRPr>
      </a:lvl6pPr>
      <a:lvl7pPr marL="2739428" algn="l" defTabSz="913143" rtl="0" eaLnBrk="1" latinLnBrk="0" hangingPunct="1">
        <a:defRPr sz="1798" kern="1200">
          <a:solidFill>
            <a:schemeClr val="tx1"/>
          </a:solidFill>
          <a:latin typeface="+mn-lt"/>
          <a:ea typeface="+mn-ea"/>
          <a:cs typeface="+mn-cs"/>
        </a:defRPr>
      </a:lvl7pPr>
      <a:lvl8pPr marL="3196000" algn="l" defTabSz="913143" rtl="0" eaLnBrk="1" latinLnBrk="0" hangingPunct="1">
        <a:defRPr sz="1798" kern="1200">
          <a:solidFill>
            <a:schemeClr val="tx1"/>
          </a:solidFill>
          <a:latin typeface="+mn-lt"/>
          <a:ea typeface="+mn-ea"/>
          <a:cs typeface="+mn-cs"/>
        </a:defRPr>
      </a:lvl8pPr>
      <a:lvl9pPr marL="3652571" algn="l" defTabSz="913143"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1/21/2026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172529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4488" r:id="rId9"/>
    <p:sldLayoutId id="2147484489" r:id="rId10"/>
    <p:sldLayoutId id="2147484490" r:id="rId11"/>
    <p:sldLayoutId id="2147484491" r:id="rId12"/>
    <p:sldLayoutId id="2147484492" r:id="rId13"/>
    <p:sldLayoutId id="2147484493" r:id="rId14"/>
    <p:sldLayoutId id="2147484494" r:id="rId15"/>
    <p:sldLayoutId id="2147484495" r:id="rId16"/>
    <p:sldLayoutId id="2147484496" r:id="rId17"/>
    <p:sldLayoutId id="2147484497" r:id="rId18"/>
    <p:sldLayoutId id="2147484498" r:id="rId19"/>
    <p:sldLayoutId id="2147484499" r:id="rId20"/>
    <p:sldLayoutId id="2147484500" r:id="rId21"/>
    <p:sldLayoutId id="2147484501" r:id="rId22"/>
    <p:sldLayoutId id="2147484502" r:id="rId23"/>
    <p:sldLayoutId id="2147484503" r:id="rId24"/>
    <p:sldLayoutId id="2147484504" r:id="rId25"/>
    <p:sldLayoutId id="2147484505" r:id="rId26"/>
    <p:sldLayoutId id="2147484506" r:id="rId27"/>
    <p:sldLayoutId id="2147484507" r:id="rId28"/>
    <p:sldLayoutId id="2147484508" r:id="rId29"/>
    <p:sldLayoutId id="2147484509" r:id="rId30"/>
    <p:sldLayoutId id="2147484510" r:id="rId31"/>
    <p:sldLayoutId id="2147484511" r:id="rId32"/>
    <p:sldLayoutId id="2147484512" r:id="rId33"/>
    <p:sldLayoutId id="2147484513" r:id="rId34"/>
    <p:sldLayoutId id="2147484514" r:id="rId35"/>
    <p:sldLayoutId id="2147484515" r:id="rId36"/>
    <p:sldLayoutId id="2147484516" r:id="rId37"/>
    <p:sldLayoutId id="2147484517"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7844-B6C1-5147-9CCD-BAFF09119696}" type="datetimeFigureOut">
              <a:rPr lang="en-US" smtClean="0"/>
              <a:t>1/21/2026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52FC-2AD3-0140-A404-2F85095173EC}" type="slidenum">
              <a:rPr lang="en-US" smtClean="0"/>
              <a:t>‹#›</a:t>
            </a:fld>
            <a:endParaRPr lang="en-US"/>
          </a:p>
        </p:txBody>
      </p:sp>
    </p:spTree>
    <p:extLst>
      <p:ext uri="{BB962C8B-B14F-4D97-AF65-F5344CB8AC3E}">
        <p14:creationId xmlns:p14="http://schemas.microsoft.com/office/powerpoint/2010/main" val="4187593352"/>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634" r:id="rId25"/>
    <p:sldLayoutId id="2147484635" r:id="rId26"/>
    <p:sldLayoutId id="2147484636" r:id="rId27"/>
    <p:sldLayoutId id="2147484637" r:id="rId28"/>
    <p:sldLayoutId id="2147484638" r:id="rId29"/>
    <p:sldLayoutId id="2147484639" r:id="rId30"/>
    <p:sldLayoutId id="2147484640" r:id="rId31"/>
    <p:sldLayoutId id="2147484641" r:id="rId32"/>
    <p:sldLayoutId id="2147484642" r:id="rId33"/>
    <p:sldLayoutId id="2147484643" r:id="rId34"/>
    <p:sldLayoutId id="2147484644" r:id="rId35"/>
    <p:sldLayoutId id="2147484645" r:id="rId36"/>
    <p:sldLayoutId id="2147484646" r:id="rId37"/>
    <p:sldLayoutId id="2147484647" r:id="rId38"/>
    <p:sldLayoutId id="2147484648" r:id="rId39"/>
    <p:sldLayoutId id="2147484649" r:id="rId40"/>
    <p:sldLayoutId id="2147484650" r:id="rId41"/>
    <p:sldLayoutId id="2147484651" r:id="rId42"/>
    <p:sldLayoutId id="2147484652" r:id="rId43"/>
    <p:sldLayoutId id="2147484653" r:id="rId44"/>
    <p:sldLayoutId id="2147484654" r:id="rId45"/>
    <p:sldLayoutId id="2147484655" r:id="rId46"/>
    <p:sldLayoutId id="2147484656" r:id="rId47"/>
    <p:sldLayoutId id="2147484657" r:id="rId48"/>
    <p:sldLayoutId id="2147484658" r:id="rId49"/>
    <p:sldLayoutId id="2147484659" r:id="rId50"/>
    <p:sldLayoutId id="2147484660" r:id="rId51"/>
    <p:sldLayoutId id="2147484661" r:id="rId52"/>
    <p:sldLayoutId id="2147484662" r:id="rId53"/>
    <p:sldLayoutId id="2147484663" r:id="rId54"/>
    <p:sldLayoutId id="2147484664" r:id="rId55"/>
    <p:sldLayoutId id="2147484665" r:id="rId56"/>
    <p:sldLayoutId id="2147484666" r:id="rId57"/>
    <p:sldLayoutId id="2147484667" r:id="rId58"/>
    <p:sldLayoutId id="2147484668" r:id="rId59"/>
    <p:sldLayoutId id="2147484669" r:id="rId60"/>
    <p:sldLayoutId id="2147484670" r:id="rId61"/>
    <p:sldLayoutId id="2147484671" r:id="rId62"/>
    <p:sldLayoutId id="2147484672" r:id="rId63"/>
    <p:sldLayoutId id="2147484673" r:id="rId64"/>
    <p:sldLayoutId id="2147484674" r:id="rId65"/>
    <p:sldLayoutId id="2147484675" r:id="rId66"/>
    <p:sldLayoutId id="2147484676" r:id="rId67"/>
    <p:sldLayoutId id="2147484677" r:id="rId68"/>
    <p:sldLayoutId id="2147484678" r:id="rId69"/>
    <p:sldLayoutId id="2147484679" r:id="rId70"/>
    <p:sldLayoutId id="2147484680" r:id="rId71"/>
    <p:sldLayoutId id="2147484681" r:id="rId72"/>
    <p:sldLayoutId id="2147484682" r:id="rId73"/>
    <p:sldLayoutId id="2147484683"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reersandenterprise.co.uk/careers-impact-system/"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hyperlink" Target="https://www.gov.uk/government/publications/careers-guidance-provision-for-young-people-in-schools/careers-guidance-and-access-for-education-and-training-provide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2.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O_b8xutL5Ts" TargetMode="External"/><Relationship Id="rId3" Type="http://schemas.openxmlformats.org/officeDocument/2006/relationships/hyperlink" Target="https://resources.careersandenterprise.co.uk/careers-impact-internal-leadership-review" TargetMode="External"/><Relationship Id="rId7" Type="http://schemas.openxmlformats.org/officeDocument/2006/relationships/hyperlink" Target="https://youtu.be/RGJlJ7BQkvo" TargetMode="External"/><Relationship Id="rId2" Type="http://schemas.openxmlformats.org/officeDocument/2006/relationships/notesSlide" Target="../notesSlides/notesSlide13.xml"/><Relationship Id="rId1" Type="http://schemas.openxmlformats.org/officeDocument/2006/relationships/slideLayout" Target="../slideLayouts/slideLayout151.xml"/><Relationship Id="rId6" Type="http://schemas.openxmlformats.org/officeDocument/2006/relationships/hyperlink" Target="https://youtu.be/2S7kcOGiWsc" TargetMode="External"/><Relationship Id="rId11" Type="http://schemas.openxmlformats.org/officeDocument/2006/relationships/image" Target="../media/image21.png"/><Relationship Id="rId5" Type="http://schemas.openxmlformats.org/officeDocument/2006/relationships/hyperlink" Target="https://youtu.be/z0JnIrTaCec" TargetMode="External"/><Relationship Id="rId10" Type="http://schemas.openxmlformats.org/officeDocument/2006/relationships/hyperlink" Target="https://www.youtube.com/watch?v=Eo7yoreehfM" TargetMode="External"/><Relationship Id="rId4" Type="http://schemas.openxmlformats.org/officeDocument/2006/relationships/hyperlink" Target="https://youtu.be/NUKvPE_R9fU" TargetMode="External"/><Relationship Id="rId9" Type="http://schemas.openxmlformats.org/officeDocument/2006/relationships/hyperlink" Target="https://youtu.be/sO5xVp8yAN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79.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7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8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7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youtube.com/watch?v=m6NQLJ9Dnb4&amp;embeds_referring_euri=https%3A%2F%2Fwww.careersandenterprise.co.uk%2Femployers%2Femployer-standards%2F&amp;source_ve_path=OTY3MTQ&amp;feature=emb_imp_woy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78.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6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emf"/><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resources.careersandenterprise.co.uk/understanding-how-embed-progressive-employer-encounters-and-work-experiences" TargetMode="External"/><Relationship Id="rId7" Type="http://schemas.openxmlformats.org/officeDocument/2006/relationships/hyperlink" Target="https://resources.careersandenterprise.co.uk/resources/equalex?_gl=1*168q7ml*_ga*MTE2MzI2NDQ0NS4xNzQ2MDgxNDM5*_ga_LR7HFCRMNM*czE3NTI0Nzc2OTUkbzI4JGcxJHQxNzUyNDc3OTc5JGo4JGwwJGgw*_ga_QJ8NK3JQTJ*czE3NTI0Nzc2OTYkbzI4JGcxJHQxNzUyNDc3OTc5JGo4JGwwJGgw*_ga_4P5JV66BW4*czE3NTI0Nzc2OTYkbzM3JGcxJHQxNzUyNDc3OTc5JGo4JGwwJGgw" TargetMode="External"/><Relationship Id="rId2" Type="http://schemas.openxmlformats.org/officeDocument/2006/relationships/hyperlink" Target="https://www.gov.uk/government/publications/careers-guidance-provision-for-young-people-in-schools/careers-guidance-and-access-for-education-and-training-providers" TargetMode="External"/><Relationship Id="rId1" Type="http://schemas.openxmlformats.org/officeDocument/2006/relationships/slideLayout" Target="../slideLayouts/slideLayout107.xml"/><Relationship Id="rId6" Type="http://schemas.openxmlformats.org/officeDocument/2006/relationships/hyperlink" Target="https://resources.careersandenterprise.co.uk/sites/default/files/2025-06/2050%20-%20equalex%20learning%20outcomes%20and%20objectives%20framework%20-%20v1.pdf" TargetMode="External"/><Relationship Id="rId5" Type="http://schemas.openxmlformats.org/officeDocument/2006/relationships/hyperlink" Target="https://academy.careersandenterprise.co.uk/" TargetMode="External"/><Relationship Id="rId4" Type="http://schemas.openxmlformats.org/officeDocument/2006/relationships/hyperlink" Target="https://www.careersandenterprise.co.uk/media/1qnlonwr/2050-modern-work-experience-guarantee-faqs-v4.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areersandenterprise.co.uk/media/zs4n25zr/modern-work-experience-guarantee-faqs-aug-2025-update.pdf" TargetMode="External"/><Relationship Id="rId2" Type="http://schemas.openxmlformats.org/officeDocument/2006/relationships/hyperlink" Target="https://www.youtube.com/watch?v=vsxnzKt3cTc" TargetMode="External"/><Relationship Id="rId1" Type="http://schemas.openxmlformats.org/officeDocument/2006/relationships/slideLayout" Target="../slideLayouts/slideLayout91.xml"/><Relationship Id="rId5" Type="http://schemas.openxmlformats.org/officeDocument/2006/relationships/hyperlink" Target="https://www.youtube.com/watch?v=0wTPPnOV8rk" TargetMode="External"/><Relationship Id="rId4" Type="http://schemas.openxmlformats.org/officeDocument/2006/relationships/hyperlink" Target="https://www.youtube.com/watch?v=TnfRs7Ua_G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resources.careersandenterprise.co.uk/how-guide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9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9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98.xml"/><Relationship Id="rId6" Type="http://schemas.openxmlformats.org/officeDocument/2006/relationships/hyperlink" Target="https://academy.careersandenterprise.co.uk/learning" TargetMode="External"/><Relationship Id="rId5" Type="http://schemas.openxmlformats.org/officeDocument/2006/relationships/hyperlink" Target="https://www.careersandenterprise.co.uk/media/iu0p5hcj/final-insight-briefing-for-start-small-dream-big-primary-1.pdf" TargetMode="Externa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b-MwdGTRv6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F18307-2382-BFE5-9641-837C05D99B05}"/>
              </a:ext>
            </a:extLst>
          </p:cNvPr>
          <p:cNvSpPr>
            <a:spLocks noGrp="1"/>
          </p:cNvSpPr>
          <p:nvPr>
            <p:ph type="body" sz="quarter" idx="10"/>
          </p:nvPr>
        </p:nvSpPr>
        <p:spPr>
          <a:xfrm>
            <a:off x="763518" y="2675597"/>
            <a:ext cx="6389600" cy="388861"/>
          </a:xfrm>
        </p:spPr>
        <p:txBody>
          <a:bodyPr/>
          <a:lstStyle/>
          <a:p>
            <a:r>
              <a:rPr lang="en-US" b="0" dirty="0"/>
              <a:t>National Policy Update: The Direction of Careers Leadership and Its Impact on Education</a:t>
            </a:r>
            <a:endParaRPr lang="en-GB" dirty="0"/>
          </a:p>
        </p:txBody>
      </p:sp>
      <p:sp>
        <p:nvSpPr>
          <p:cNvPr id="4" name="TextBox 3">
            <a:extLst>
              <a:ext uri="{FF2B5EF4-FFF2-40B4-BE49-F238E27FC236}">
                <a16:creationId xmlns:a16="http://schemas.microsoft.com/office/drawing/2014/main" id="{2FF6D63A-01E9-21D9-AB7E-A05909D01D5C}"/>
              </a:ext>
            </a:extLst>
          </p:cNvPr>
          <p:cNvSpPr txBox="1"/>
          <p:nvPr/>
        </p:nvSpPr>
        <p:spPr>
          <a:xfrm>
            <a:off x="763518" y="4403283"/>
            <a:ext cx="6097772" cy="369332"/>
          </a:xfrm>
          <a:prstGeom prst="rect">
            <a:avLst/>
          </a:prstGeom>
          <a:noFill/>
        </p:spPr>
        <p:txBody>
          <a:bodyPr wrap="square">
            <a:spAutoFit/>
          </a:bodyPr>
          <a:lstStyle/>
          <a:p>
            <a:r>
              <a:rPr lang="en-GB" dirty="0">
                <a:solidFill>
                  <a:schemeClr val="bg1"/>
                </a:solidFill>
              </a:rPr>
              <a:t>Sian Gresswell</a:t>
            </a:r>
          </a:p>
        </p:txBody>
      </p:sp>
    </p:spTree>
    <p:extLst>
      <p:ext uri="{BB962C8B-B14F-4D97-AF65-F5344CB8AC3E}">
        <p14:creationId xmlns:p14="http://schemas.microsoft.com/office/powerpoint/2010/main" val="1463451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97EC-D2BD-1DE7-B7C6-C5624BF522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249F79-4E58-9DDE-7DD4-0CA96815E654}"/>
              </a:ext>
            </a:extLst>
          </p:cNvPr>
          <p:cNvSpPr txBox="1"/>
          <p:nvPr/>
        </p:nvSpPr>
        <p:spPr>
          <a:xfrm>
            <a:off x="589838" y="737237"/>
            <a:ext cx="11212830" cy="538352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800" b="1" i="0" u="none" strike="noStrike" kern="1200" cap="none" spc="0" normalizeH="0" baseline="0" noProof="0">
                <a:ln>
                  <a:noFill/>
                </a:ln>
                <a:solidFill>
                  <a:srgbClr val="009999"/>
                </a:solidFill>
                <a:effectLst/>
                <a:uLnTx/>
                <a:uFillTx/>
                <a:latin typeface="Lato"/>
                <a:ea typeface="Lato"/>
                <a:cs typeface="Lato"/>
              </a:rPr>
              <a:t>Implementing 2 weeks’ worth of work experience</a:t>
            </a: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000" b="0" i="0" u="none" strike="noStrike" kern="1200" cap="none" spc="0" normalizeH="0" baseline="0" noProof="0">
                <a:ln>
                  <a:noFill/>
                </a:ln>
                <a:solidFill>
                  <a:srgbClr val="0B0C0C"/>
                </a:solidFill>
                <a:effectLst/>
                <a:uLnTx/>
                <a:uFillTx/>
                <a:latin typeface="Lato"/>
                <a:ea typeface="Lato"/>
                <a:cs typeface="Lato"/>
              </a:rPr>
              <a:t>Our vision is that 2 weeks’ worth of work experience will be based on the following set of principles, building on the benchmark 6 definition of meaningful.</a:t>
            </a: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000" b="0" i="0" u="none" strike="noStrike" kern="1200" cap="none" spc="0" normalizeH="0" baseline="0" noProof="0">
                <a:ln>
                  <a:noFill/>
                </a:ln>
                <a:solidFill>
                  <a:srgbClr val="0B0C0C"/>
                </a:solidFill>
                <a:effectLst/>
                <a:uLnTx/>
                <a:uFillTx/>
                <a:latin typeface="Lato"/>
                <a:ea typeface="Lato"/>
                <a:cs typeface="Lato"/>
              </a:rPr>
              <a:t>Two weeks’ worth of work experience should be broken down into:</a:t>
            </a:r>
          </a:p>
          <a:p>
            <a:pPr marL="0" marR="0" lvl="0" indent="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ED6E50"/>
                </a:solidFill>
                <a:effectLst/>
                <a:uLnTx/>
                <a:uFillTx/>
                <a:latin typeface="Lato"/>
                <a:ea typeface="Lato"/>
                <a:cs typeface="Lato"/>
              </a:rPr>
              <a:t> one weeks’ worth of work experience activities in years 7 to 9</a:t>
            </a:r>
          </a:p>
          <a:p>
            <a:pPr marL="0" marR="0" lvl="0" indent="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ED6E50"/>
                </a:solidFill>
                <a:effectLst/>
                <a:uLnTx/>
                <a:uFillTx/>
                <a:latin typeface="Lato"/>
                <a:ea typeface="Lato"/>
                <a:cs typeface="Lato"/>
              </a:rPr>
              <a:t> one weeks’ worth of work experience placement(s) in years 10 to 11</a:t>
            </a: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000" b="0" i="0" u="none" strike="noStrike" kern="1200" cap="none" spc="0" normalizeH="0" baseline="0" noProof="0">
                <a:ln>
                  <a:noFill/>
                </a:ln>
                <a:solidFill>
                  <a:srgbClr val="0B0C0C"/>
                </a:solidFill>
                <a:effectLst/>
                <a:uLnTx/>
                <a:uFillTx/>
                <a:latin typeface="Lato"/>
                <a:ea typeface="Lato"/>
                <a:cs typeface="Lato"/>
              </a:rPr>
              <a:t>Experiences should be aspirational and inspirational, giving young people the opportunity to access a wide range of career opportunities, aligned to their interests and talents, local skills needs and national growth sectors. Opportunity should go beyond the horizons of their immediate friends and family.</a:t>
            </a: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000" b="0" i="0" u="none" strike="noStrike" kern="1200" cap="none" spc="0" normalizeH="0" baseline="0" noProof="0">
                <a:ln>
                  <a:noFill/>
                </a:ln>
                <a:solidFill>
                  <a:srgbClr val="0B0C0C"/>
                </a:solidFill>
                <a:effectLst/>
                <a:uLnTx/>
                <a:uFillTx/>
                <a:latin typeface="Lato"/>
                <a:ea typeface="Lato"/>
                <a:cs typeface="Lato"/>
              </a:rPr>
              <a:t>They should be co-designed and delivered in partnership with schools and involve two-way employer-pupil interaction.”</a:t>
            </a: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GB" sz="2000" b="1" i="0" u="none" strike="noStrike" kern="1200" cap="none" spc="0" normalizeH="0" baseline="0" noProof="0">
                <a:ln>
                  <a:noFill/>
                </a:ln>
                <a:solidFill>
                  <a:srgbClr val="009999"/>
                </a:solidFill>
                <a:effectLst/>
                <a:uLnTx/>
                <a:uFillTx/>
                <a:latin typeface="Lato"/>
                <a:ea typeface="Lato"/>
                <a:cs typeface="Lato"/>
              </a:rPr>
              <a:t>From Statutory Guidance – 8th May 2025</a:t>
            </a:r>
            <a:r>
              <a:rPr kumimoji="0" lang="en-GB" sz="2000" b="1" i="0" u="none" strike="noStrike" kern="1200" cap="none" spc="0" normalizeH="0" baseline="0" noProof="0">
                <a:ln>
                  <a:noFill/>
                </a:ln>
                <a:solidFill>
                  <a:srgbClr val="0B0C0C"/>
                </a:solidFill>
                <a:effectLst/>
                <a:uLnTx/>
                <a:uFillTx/>
                <a:latin typeface="Lato"/>
                <a:ea typeface="Lato"/>
                <a:cs typeface="Lato"/>
              </a:rPr>
              <a:t>				</a:t>
            </a:r>
          </a:p>
        </p:txBody>
      </p:sp>
    </p:spTree>
    <p:extLst>
      <p:ext uri="{BB962C8B-B14F-4D97-AF65-F5344CB8AC3E}">
        <p14:creationId xmlns:p14="http://schemas.microsoft.com/office/powerpoint/2010/main" val="64361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168B3F-6411-26BA-D229-47C98AA2B21C}"/>
              </a:ext>
            </a:extLst>
          </p:cNvPr>
          <p:cNvSpPr txBox="1"/>
          <p:nvPr/>
        </p:nvSpPr>
        <p:spPr>
          <a:xfrm>
            <a:off x="813759" y="889843"/>
            <a:ext cx="981685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6893"/>
                </a:solidFill>
                <a:effectLst/>
                <a:uLnTx/>
                <a:uFillTx/>
                <a:latin typeface="Calibri" panose="020F0502020204030204"/>
                <a:ea typeface="+mn-ea"/>
                <a:cs typeface="+mn-cs"/>
              </a:rPr>
              <a:t>Careers education in inspection – September 25</a:t>
            </a:r>
            <a:endParaRPr kumimoji="0" lang="en-US" sz="3200" b="1" i="0" u="none" strike="noStrike" kern="1200" cap="none" spc="0" normalizeH="0" baseline="0" noProof="0" dirty="0">
              <a:ln>
                <a:noFill/>
              </a:ln>
              <a:solidFill>
                <a:srgbClr val="026893"/>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26893"/>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6893"/>
                </a:solidFill>
                <a:effectLst/>
                <a:uLnTx/>
                <a:uFillTx/>
                <a:latin typeface="Calibri" panose="020F0502020204030204"/>
                <a:ea typeface="+mn-ea"/>
                <a:cs typeface="+mn-cs"/>
              </a:rPr>
              <a:t>In gathering evidence about careers education, inspectors consider the extent to which: </a:t>
            </a:r>
            <a:endParaRPr kumimoji="0" lang="en-US" sz="2400" b="1" i="0" u="none" strike="noStrike" kern="1200" cap="none" spc="0" normalizeH="0" baseline="0" noProof="0" dirty="0">
              <a:ln>
                <a:noFill/>
              </a:ln>
              <a:solidFill>
                <a:srgbClr val="026893"/>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26893"/>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mn-cs"/>
              </a:rPr>
              <a:t>Leaders ensure that all secondary-age pupils are well prepared and supported to progress in education, employment or training, including continuing in education or training until at least their 18th birthday</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mn-cs"/>
              </a:rPr>
              <a:t>where relevant, there is an appropriate careers </a:t>
            </a:r>
            <a:r>
              <a:rPr kumimoji="0" lang="en-US" sz="1800" b="0" i="0" u="none" strike="noStrike" kern="1200" cap="none" spc="0" normalizeH="0" baseline="0" noProof="0" dirty="0" err="1">
                <a:ln>
                  <a:noFill/>
                </a:ln>
                <a:solidFill>
                  <a:srgbClr val="585857"/>
                </a:solidFill>
                <a:effectLst/>
                <a:uLnTx/>
                <a:uFillTx/>
                <a:latin typeface="Calibri" panose="020F0502020204030204"/>
                <a:ea typeface="+mn-ea"/>
                <a:cs typeface="+mn-cs"/>
              </a:rPr>
              <a:t>programme</a:t>
            </a:r>
            <a:r>
              <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mn-cs"/>
              </a:rPr>
              <a:t> that meets the Gatsby Benchmarks and includes impartial advice and guidance from a qualified careers adviser, opportunities for workplace experiences, and engagement with employers, colleges, training providers and universities</a:t>
            </a:r>
            <a:endParaRPr kumimoji="0" lang="en-US" sz="1800" b="0" i="0" u="none" strike="noStrike" kern="1200" cap="none" spc="0" normalizeH="0" baseline="0" noProof="0" dirty="0">
              <a:ln>
                <a:noFill/>
              </a:ln>
              <a:solidFill>
                <a:srgbClr val="585857"/>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mn-cs"/>
              </a:rPr>
              <a:t>secondary-age pupils have an appropriate understanding of relevant trends in local and national employment and the implications of the choices they make in relation to these</a:t>
            </a:r>
            <a:endParaRPr kumimoji="0" lang="en-US" sz="1800" b="0" i="0" u="none" strike="noStrike" kern="1200" cap="none" spc="0" normalizeH="0" baseline="0" noProof="0" dirty="0">
              <a:ln>
                <a:noFill/>
              </a:ln>
              <a:solidFill>
                <a:srgbClr val="585857"/>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mn-cs"/>
              </a:rPr>
              <a:t>pupils with SEND develop independence, contribute to their community, make positive friendships and are supported to be as healthy as possible</a:t>
            </a:r>
            <a:endParaRPr kumimoji="0" lang="en-US" sz="1800" b="0" i="0" u="none" strike="noStrike" kern="1200" cap="none" spc="0" normalizeH="0" baseline="0" noProof="0" dirty="0">
              <a:ln>
                <a:noFill/>
              </a:ln>
              <a:solidFill>
                <a:srgbClr val="585857"/>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9659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6A882A2-0EFB-60A2-F26B-CB01D5AEFC03}"/>
              </a:ext>
            </a:extLst>
          </p:cNvPr>
          <p:cNvGraphicFramePr>
            <a:graphicFrameLocks noGrp="1"/>
          </p:cNvGraphicFramePr>
          <p:nvPr/>
        </p:nvGraphicFramePr>
        <p:xfrm>
          <a:off x="550816" y="1646881"/>
          <a:ext cx="11090367" cy="4416289"/>
        </p:xfrm>
        <a:graphic>
          <a:graphicData uri="http://schemas.openxmlformats.org/drawingml/2006/table">
            <a:tbl>
              <a:tblPr firstRow="1" firstCol="1" bandRow="1"/>
              <a:tblGrid>
                <a:gridCol w="1748971">
                  <a:extLst>
                    <a:ext uri="{9D8B030D-6E8A-4147-A177-3AD203B41FA5}">
                      <a16:colId xmlns:a16="http://schemas.microsoft.com/office/drawing/2014/main" val="3559270773"/>
                    </a:ext>
                  </a:extLst>
                </a:gridCol>
                <a:gridCol w="9341396">
                  <a:extLst>
                    <a:ext uri="{9D8B030D-6E8A-4147-A177-3AD203B41FA5}">
                      <a16:colId xmlns:a16="http://schemas.microsoft.com/office/drawing/2014/main" val="3109322554"/>
                    </a:ext>
                  </a:extLst>
                </a:gridCol>
              </a:tblGrid>
              <a:tr h="86320">
                <a:tc>
                  <a:txBody>
                    <a:bodyPr/>
                    <a:lstStyle/>
                    <a:p>
                      <a:r>
                        <a:rPr lang="en-GB" sz="1600" b="1" kern="100">
                          <a:solidFill>
                            <a:srgbClr val="000000"/>
                          </a:solidFill>
                          <a:effectLst/>
                          <a:latin typeface="Aptos"/>
                          <a:ea typeface="Times New Roman" panose="02020603050405020304" pitchFamily="18" charset="0"/>
                        </a:rPr>
                        <a:t>Evaluation Area</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r>
                        <a:rPr lang="en-GB" sz="1600" b="1" kern="100">
                          <a:solidFill>
                            <a:srgbClr val="000000"/>
                          </a:solidFill>
                          <a:effectLst/>
                          <a:latin typeface="Aptos"/>
                          <a:ea typeface="Times New Roman" panose="02020603050405020304" pitchFamily="18" charset="0"/>
                        </a:rPr>
                        <a:t>Questions to consider</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061087542"/>
                  </a:ext>
                </a:extLst>
              </a:tr>
              <a:tr h="396834">
                <a:tc>
                  <a:txBody>
                    <a:bodyPr/>
                    <a:lstStyle/>
                    <a:p>
                      <a:r>
                        <a:rPr lang="en-GB" sz="1600" b="1" kern="100">
                          <a:solidFill>
                            <a:srgbClr val="000000"/>
                          </a:solidFill>
                          <a:effectLst/>
                          <a:latin typeface="Aptos"/>
                          <a:ea typeface="Times New Roman" panose="02020603050405020304" pitchFamily="18" charset="0"/>
                        </a:rPr>
                        <a:t>Leadership and Governance</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a:effectLst/>
                          <a:latin typeface="Aptos"/>
                          <a:ea typeface="Times New Roman" panose="02020603050405020304" pitchFamily="18" charset="0"/>
                        </a:rPr>
                        <a:t>How well do leaders understand learners’ needs, and how has this shaped the careers provision?</a:t>
                      </a:r>
                      <a:endParaRPr lang="en-GB" sz="1600" kern="100">
                        <a:effectLst/>
                        <a:latin typeface="Aptos"/>
                        <a:ea typeface="Times New Roman" panose="02020603050405020304" pitchFamily="18" charset="0"/>
                      </a:endParaRPr>
                    </a:p>
                    <a:p>
                      <a:pPr marL="0" lvl="0" indent="0">
                        <a:lnSpc>
                          <a:spcPct val="107000"/>
                        </a:lnSpc>
                        <a:buFontTx/>
                        <a:buNone/>
                      </a:pPr>
                      <a:r>
                        <a:rPr lang="en-GB" sz="1600" kern="100">
                          <a:effectLst/>
                          <a:latin typeface="Aptos"/>
                          <a:ea typeface="Aptos" panose="020B0004020202020204" pitchFamily="34" charset="0"/>
                          <a:cs typeface="Times New Roman"/>
                        </a:rPr>
                        <a:t>Has careers provision been used to address key institutional challenges?</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9159583"/>
                  </a:ext>
                </a:extLst>
              </a:tr>
              <a:tr h="1539742">
                <a:tc>
                  <a:txBody>
                    <a:bodyPr/>
                    <a:lstStyle/>
                    <a:p>
                      <a:r>
                        <a:rPr lang="en-GB" sz="1600" b="1" kern="100">
                          <a:solidFill>
                            <a:srgbClr val="000000"/>
                          </a:solidFill>
                          <a:effectLst/>
                          <a:latin typeface="Aptos"/>
                          <a:ea typeface="Times New Roman" panose="02020603050405020304" pitchFamily="18" charset="0"/>
                        </a:rPr>
                        <a:t>Curriculum and teaching / Curriculum teaching and training</a:t>
                      </a:r>
                      <a:endParaRPr lang="en-GB" sz="1600" kern="100">
                        <a:effectLst/>
                        <a:latin typeface="Aptos" panose="020B0004020202020204" pitchFamily="34" charset="0"/>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GB" sz="1600" kern="100">
                          <a:effectLst/>
                          <a:latin typeface="Aptos"/>
                          <a:ea typeface="Times New Roman" panose="02020603050405020304" pitchFamily="18" charset="0"/>
                        </a:rPr>
                        <a:t>Is the curriculum designed to build knowledge and skills for future education, training, or employment?</a:t>
                      </a:r>
                    </a:p>
                    <a:p>
                      <a:pPr marL="0" lvl="0" indent="0">
                        <a:lnSpc>
                          <a:spcPct val="107000"/>
                        </a:lnSpc>
                        <a:buFontTx/>
                        <a:buNone/>
                      </a:pPr>
                      <a:r>
                        <a:rPr lang="en-GB" sz="1600" kern="100">
                          <a:effectLst/>
                          <a:latin typeface="Aptos"/>
                          <a:ea typeface="Aptos" panose="020B0004020202020204" pitchFamily="34" charset="0"/>
                          <a:cs typeface="Times New Roman"/>
                        </a:rPr>
                        <a:t>How does the strategic careers plan influence curriculum intent and planning?</a:t>
                      </a:r>
                    </a:p>
                    <a:p>
                      <a:pPr marL="0" lvl="0" indent="0">
                        <a:lnSpc>
                          <a:spcPct val="107000"/>
                        </a:lnSpc>
                        <a:buFontTx/>
                        <a:buNone/>
                      </a:pPr>
                      <a:r>
                        <a:rPr lang="en-GB" sz="1600" kern="100">
                          <a:effectLst/>
                          <a:latin typeface="Aptos"/>
                          <a:ea typeface="Aptos" panose="020B0004020202020204" pitchFamily="34" charset="0"/>
                          <a:cs typeface="Times New Roman"/>
                        </a:rPr>
                        <a:t>How is destination data used to shape curriculum decisions?</a:t>
                      </a:r>
                    </a:p>
                    <a:p>
                      <a:pPr marL="0" lvl="0" indent="0">
                        <a:lnSpc>
                          <a:spcPct val="100000"/>
                        </a:lnSpc>
                        <a:spcAft>
                          <a:spcPts val="800"/>
                        </a:spcAft>
                        <a:buFontTx/>
                        <a:buNone/>
                      </a:pPr>
                      <a:r>
                        <a:rPr lang="en-GB" sz="1600" kern="100">
                          <a:effectLst/>
                          <a:latin typeface="Aptos"/>
                          <a:ea typeface="Aptos" panose="020B0004020202020204" pitchFamily="34" charset="0"/>
                          <a:cs typeface="Times New Roman"/>
                        </a:rPr>
                        <a:t>Does the curriculum reflect local labour market needs?</a:t>
                      </a:r>
                      <a:endParaRPr lang="en-GB" sz="1600" kern="100">
                        <a:effectLst/>
                        <a:latin typeface="Aptos"/>
                        <a:cs typeface="Times New Roman"/>
                      </a:endParaRPr>
                    </a:p>
                    <a:p>
                      <a:pPr marL="0" lvl="0" indent="0">
                        <a:lnSpc>
                          <a:spcPct val="100000"/>
                        </a:lnSpc>
                        <a:buNone/>
                      </a:pPr>
                      <a:r>
                        <a:rPr lang="en-GB" sz="1600" b="0" i="0" u="none" strike="noStrike" kern="100" noProof="0">
                          <a:solidFill>
                            <a:srgbClr val="585857"/>
                          </a:solidFill>
                          <a:effectLst/>
                          <a:latin typeface="Aptos"/>
                        </a:rPr>
                        <a:t>What support is available to help staff understand labour market information and transition pathways?</a:t>
                      </a:r>
                      <a:endParaRPr lang="en-US" sz="1600" b="0" i="0" u="none" strike="noStrike" kern="100" noProof="0">
                        <a:solidFill>
                          <a:srgbClr val="585857"/>
                        </a:solidFill>
                        <a:effectLst/>
                        <a:latin typeface="Aptos"/>
                      </a:endParaRPr>
                    </a:p>
                    <a:p>
                      <a:pPr marL="0" lvl="0" indent="0">
                        <a:lnSpc>
                          <a:spcPct val="107000"/>
                        </a:lnSpc>
                        <a:buNone/>
                      </a:pPr>
                      <a:r>
                        <a:rPr lang="en-GB" sz="1600" b="0" i="0" u="none" strike="noStrike" kern="100" noProof="0">
                          <a:solidFill>
                            <a:srgbClr val="585857"/>
                          </a:solidFill>
                          <a:effectLst/>
                          <a:latin typeface="Aptos"/>
                        </a:rPr>
                        <a:t>How are staff supported to highlight the relevance of their subject to careers, pathways, &amp; essential skills?</a:t>
                      </a:r>
                      <a:endParaRPr lang="en-US" sz="1600" b="0" i="0" u="none" strike="noStrike" kern="100" noProof="0">
                        <a:solidFill>
                          <a:srgbClr val="585857"/>
                        </a:solidFill>
                        <a:effectLst/>
                        <a:latin typeface="Aptos"/>
                      </a:endParaRPr>
                    </a:p>
                    <a:p>
                      <a:pPr marL="0" lvl="0" indent="0">
                        <a:lnSpc>
                          <a:spcPct val="107000"/>
                        </a:lnSpc>
                        <a:buNone/>
                      </a:pPr>
                      <a:r>
                        <a:rPr lang="en-GB" sz="1600" b="0" i="0" u="none" strike="noStrike" kern="100" noProof="0">
                          <a:solidFill>
                            <a:srgbClr val="585857"/>
                          </a:solidFill>
                          <a:effectLst/>
                          <a:latin typeface="Aptos"/>
                        </a:rPr>
                        <a:t>How are staff supported to make links from the curriculum to careers, pathways, and essential skills? </a:t>
                      </a:r>
                      <a:endParaRPr lang="en-GB"/>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48546"/>
                  </a:ext>
                </a:extLst>
              </a:tr>
              <a:tr h="908425">
                <a:tc>
                  <a:txBody>
                    <a:bodyPr/>
                    <a:lstStyle/>
                    <a:p>
                      <a:r>
                        <a:rPr lang="en-GB" sz="1600" b="1" kern="100">
                          <a:solidFill>
                            <a:srgbClr val="000000"/>
                          </a:solidFill>
                          <a:effectLst/>
                          <a:latin typeface="Aptos"/>
                          <a:ea typeface="Times New Roman" panose="02020603050405020304" pitchFamily="18" charset="0"/>
                        </a:rPr>
                        <a:t>Attendance and behaviour / Participation and Development</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a:effectLst/>
                          <a:latin typeface="Aptos"/>
                          <a:ea typeface="Times New Roman" panose="02020603050405020304" pitchFamily="18" charset="0"/>
                        </a:rPr>
                        <a:t>Does the strategic careers plan help build cultural capital, especially for disadvantaged learners and those with SEND?</a:t>
                      </a:r>
                      <a:endParaRPr lang="en-GB" sz="1600" kern="100">
                        <a:effectLst/>
                        <a:latin typeface="Aptos"/>
                        <a:ea typeface="Times New Roman" panose="02020603050405020304" pitchFamily="18" charset="0"/>
                      </a:endParaRPr>
                    </a:p>
                    <a:p>
                      <a:pPr marL="0" lvl="0" indent="0">
                        <a:lnSpc>
                          <a:spcPct val="107000"/>
                        </a:lnSpc>
                        <a:buFontTx/>
                        <a:buNone/>
                      </a:pPr>
                      <a:r>
                        <a:rPr lang="en-GB" sz="1600" kern="100">
                          <a:effectLst/>
                          <a:latin typeface="Aptos"/>
                          <a:ea typeface="Aptos" panose="020B0004020202020204" pitchFamily="34" charset="0"/>
                          <a:cs typeface="Times New Roman"/>
                        </a:rPr>
                        <a:t>Does the strategic careers plan support positive attitudes to learning and improved engagement?</a:t>
                      </a:r>
                    </a:p>
                    <a:p>
                      <a:pPr marL="0" lvl="0" indent="0">
                        <a:lnSpc>
                          <a:spcPct val="107000"/>
                        </a:lnSpc>
                        <a:buFontTx/>
                        <a:buNone/>
                      </a:pPr>
                      <a:r>
                        <a:rPr lang="en-GB" sz="1600" kern="100">
                          <a:effectLst/>
                          <a:latin typeface="Aptos"/>
                          <a:ea typeface="Aptos" panose="020B0004020202020204" pitchFamily="34" charset="0"/>
                          <a:cs typeface="Times New Roman"/>
                        </a:rPr>
                        <a:t>Do employer and education encounters inspire learners and improve attendance?</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7275315"/>
                  </a:ext>
                </a:extLst>
              </a:tr>
              <a:tr h="808663">
                <a:tc>
                  <a:txBody>
                    <a:bodyPr/>
                    <a:lstStyle/>
                    <a:p>
                      <a:r>
                        <a:rPr lang="en-GB" sz="1600" b="1" kern="100">
                          <a:solidFill>
                            <a:srgbClr val="000000"/>
                          </a:solidFill>
                          <a:effectLst/>
                          <a:latin typeface="Aptos"/>
                          <a:ea typeface="Times New Roman" panose="02020603050405020304" pitchFamily="18" charset="0"/>
                        </a:rPr>
                        <a:t>Inclusion</a:t>
                      </a:r>
                      <a:endParaRPr lang="en-GB" sz="1600" kern="100">
                        <a:effectLst/>
                        <a:latin typeface="Aptos"/>
                        <a:ea typeface="Times New Roman" panose="02020603050405020304" pitchFamily="18" charset="0"/>
                      </a:endParaRP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lvl="0" indent="0">
                        <a:buFontTx/>
                        <a:buNone/>
                      </a:pPr>
                      <a:r>
                        <a:rPr lang="en-US" sz="1600" kern="100" dirty="0">
                          <a:effectLst/>
                          <a:latin typeface="Aptos"/>
                          <a:ea typeface="Times New Roman" panose="02020603050405020304" pitchFamily="18" charset="0"/>
                        </a:rPr>
                        <a:t>How is data on vulnerable groups used to plan targeted careers provision?</a:t>
                      </a:r>
                      <a:endParaRPr lang="en-GB" sz="1600" kern="100" dirty="0">
                        <a:effectLst/>
                        <a:latin typeface="Aptos"/>
                        <a:ea typeface="Times New Roman" panose="02020603050405020304" pitchFamily="18" charset="0"/>
                      </a:endParaRPr>
                    </a:p>
                    <a:p>
                      <a:pPr marL="0" lvl="0" indent="0">
                        <a:lnSpc>
                          <a:spcPct val="107000"/>
                        </a:lnSpc>
                        <a:buFontTx/>
                        <a:buNone/>
                      </a:pPr>
                      <a:r>
                        <a:rPr lang="en-GB" sz="1600" kern="100" dirty="0">
                          <a:effectLst/>
                          <a:latin typeface="Aptos"/>
                          <a:ea typeface="Aptos" panose="020B0004020202020204" pitchFamily="34" charset="0"/>
                          <a:cs typeface="Times New Roman"/>
                        </a:rPr>
                        <a:t>How do you ensure all learners including those absent or in alternative provision access careers provision?</a:t>
                      </a:r>
                    </a:p>
                    <a:p>
                      <a:pPr marL="0" lvl="0" indent="0">
                        <a:lnSpc>
                          <a:spcPct val="107000"/>
                        </a:lnSpc>
                        <a:buFontTx/>
                        <a:buNone/>
                      </a:pPr>
                      <a:r>
                        <a:rPr lang="en-GB" sz="1600" kern="100" dirty="0">
                          <a:effectLst/>
                          <a:latin typeface="Aptos"/>
                          <a:ea typeface="Aptos" panose="020B0004020202020204" pitchFamily="34" charset="0"/>
                          <a:cs typeface="Times New Roman"/>
                        </a:rPr>
                        <a:t>What evidence shows the impact of differentiated careers provision for vulnerable learners?</a:t>
                      </a:r>
                    </a:p>
                  </a:txBody>
                  <a:tcPr marL="35313" marR="35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6478852"/>
                  </a:ext>
                </a:extLst>
              </a:tr>
            </a:tbl>
          </a:graphicData>
        </a:graphic>
      </p:graphicFrame>
      <p:sp>
        <p:nvSpPr>
          <p:cNvPr id="7" name="TextBox 6">
            <a:extLst>
              <a:ext uri="{FF2B5EF4-FFF2-40B4-BE49-F238E27FC236}">
                <a16:creationId xmlns:a16="http://schemas.microsoft.com/office/drawing/2014/main" id="{ADC2F275-2A8B-67AB-C656-27F09C283F1E}"/>
              </a:ext>
            </a:extLst>
          </p:cNvPr>
          <p:cNvSpPr txBox="1"/>
          <p:nvPr/>
        </p:nvSpPr>
        <p:spPr>
          <a:xfrm>
            <a:off x="550816" y="410549"/>
            <a:ext cx="918101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Aptos" panose="020B0004020202020204" pitchFamily="34" charset="0"/>
                <a:ea typeface="+mn-ea"/>
                <a:cs typeface="+mn-cs"/>
              </a:rPr>
              <a:t>Confident articulation of impact across new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Aptos" panose="020B0004020202020204" pitchFamily="34" charset="0"/>
                <a:ea typeface="+mn-ea"/>
                <a:cs typeface="+mn-cs"/>
              </a:rPr>
              <a:t>Ofsted Evaluation areas</a:t>
            </a:r>
          </a:p>
        </p:txBody>
      </p:sp>
    </p:spTree>
    <p:extLst>
      <p:ext uri="{BB962C8B-B14F-4D97-AF65-F5344CB8AC3E}">
        <p14:creationId xmlns:p14="http://schemas.microsoft.com/office/powerpoint/2010/main" val="1814689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524B9C27-119E-F9C8-45F4-9A4E7E0E7406}"/>
              </a:ext>
            </a:extLst>
          </p:cNvPr>
          <p:cNvSpPr txBox="1"/>
          <p:nvPr/>
        </p:nvSpPr>
        <p:spPr>
          <a:xfrm>
            <a:off x="927463" y="1502229"/>
            <a:ext cx="10175965" cy="46634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GB" sz="800" b="0" i="0" u="none" strike="noStrike" kern="100" cap="none" spc="0" normalizeH="0" baseline="0" noProof="0">
              <a:ln>
                <a:noFill/>
              </a:ln>
              <a:solidFill>
                <a:srgbClr val="585857"/>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3200" b="0" i="0" u="none" strike="noStrike" kern="100" cap="none" spc="0" normalizeH="0" baseline="0" noProof="0">
                <a:ln>
                  <a:noFill/>
                </a:ln>
                <a:solidFill>
                  <a:srgbClr val="585857"/>
                </a:solidFill>
                <a:effectLst/>
                <a:uLnTx/>
                <a:uFillTx/>
                <a:latin typeface="Aptos" panose="020B0004020202020204" pitchFamily="34" charset="0"/>
                <a:ea typeface="Aptos" panose="020B0004020202020204" pitchFamily="34" charset="0"/>
                <a:cs typeface="Times New Roman" panose="02020603050405020304" pitchFamily="18" charset="0"/>
              </a:rPr>
              <a:t>“We strongly recommend the use of the </a:t>
            </a:r>
            <a:r>
              <a:rPr kumimoji="0" lang="en-GB" sz="3200" b="0" i="0" u="sng" strike="noStrike" kern="1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Careers Impact System</a:t>
            </a:r>
            <a:r>
              <a:rPr kumimoji="0" lang="en-GB" sz="3200" b="0" i="0" u="none" strike="noStrike" kern="100" cap="none" spc="0" normalizeH="0" baseline="0" noProof="0">
                <a:ln>
                  <a:noFill/>
                </a:ln>
                <a:solidFill>
                  <a:srgbClr val="585857"/>
                </a:solidFill>
                <a:effectLst/>
                <a:uLnTx/>
                <a:uFillTx/>
                <a:latin typeface="Aptos" panose="020B0004020202020204" pitchFamily="34" charset="0"/>
                <a:ea typeface="Aptos" panose="020B0004020202020204" pitchFamily="34" charset="0"/>
                <a:cs typeface="Times New Roman" panose="02020603050405020304" pitchFamily="18" charset="0"/>
              </a:rPr>
              <a:t> which supports a quality assured, sustainable and strategic approach to careers leadership and establishes a shared and standardised language of quality improvement for careers, aligned to school and college improvement.”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2800" b="0" i="0" u="none" strike="noStrike" kern="100" cap="none" spc="0" normalizeH="0" baseline="0" noProof="0">
                <a:ln>
                  <a:noFill/>
                </a:ln>
                <a:solidFill>
                  <a:srgbClr val="585857"/>
                </a:solidFill>
                <a:effectLst/>
                <a:uLnTx/>
                <a:uFillTx/>
                <a:latin typeface="Aptos" panose="020B0004020202020204" pitchFamily="34" charset="0"/>
                <a:ea typeface="Aptos" panose="020B0004020202020204" pitchFamily="34" charset="0"/>
                <a:cs typeface="Times New Roman" panose="02020603050405020304" pitchFamily="18" charset="0"/>
              </a:rPr>
              <a:t>Department for Education Statutory Guidance: </a:t>
            </a:r>
            <a:r>
              <a:rPr kumimoji="0" lang="en-GB" sz="2800" b="0" i="0" u="sng" strike="noStrike" kern="1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4"/>
              </a:rPr>
              <a:t>Careers guidance and access for education and training providers May 2025</a:t>
            </a:r>
            <a:endParaRPr kumimoji="0" lang="en-GB" sz="2800" b="0" i="0" u="sng" strike="noStrike" kern="1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GB" sz="2800" b="0" i="0" u="none" strike="noStrike" kern="100" cap="none" spc="0" normalizeH="0" baseline="0" noProof="0">
              <a:ln>
                <a:noFill/>
              </a:ln>
              <a:solidFill>
                <a:srgbClr val="585857"/>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111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1FCF-BE90-788C-3D28-6DE9BBEA93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9D06E8-0A58-56C1-F25D-ED0E7232828F}"/>
              </a:ext>
            </a:extLst>
          </p:cNvPr>
          <p:cNvSpPr>
            <a:spLocks noGrp="1"/>
          </p:cNvSpPr>
          <p:nvPr>
            <p:ph type="body" sz="quarter" idx="10"/>
          </p:nvPr>
        </p:nvSpPr>
        <p:spPr>
          <a:xfrm>
            <a:off x="823858" y="2929716"/>
            <a:ext cx="6389600" cy="388861"/>
          </a:xfrm>
        </p:spPr>
        <p:txBody>
          <a:bodyPr/>
          <a:lstStyle/>
          <a:p>
            <a:r>
              <a:rPr lang="en-US" b="0" dirty="0"/>
              <a:t>Framework for excellence: what “good” looks like nationally</a:t>
            </a:r>
            <a:endParaRPr lang="en-US" dirty="0"/>
          </a:p>
        </p:txBody>
      </p:sp>
    </p:spTree>
    <p:extLst>
      <p:ext uri="{BB962C8B-B14F-4D97-AF65-F5344CB8AC3E}">
        <p14:creationId xmlns:p14="http://schemas.microsoft.com/office/powerpoint/2010/main" val="802216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0E66-541E-A79A-9DEC-35D15201D9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2C3998-569A-933F-85BB-2D0240BAC86A}"/>
              </a:ext>
            </a:extLst>
          </p:cNvPr>
          <p:cNvSpPr txBox="1"/>
          <p:nvPr/>
        </p:nvSpPr>
        <p:spPr>
          <a:xfrm>
            <a:off x="560275" y="2767280"/>
            <a:ext cx="5268687"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4000" b="1">
                <a:solidFill>
                  <a:srgbClr val="FFFFFF"/>
                </a:solidFill>
                <a:latin typeface="Calibri" panose="020F0502020204030204"/>
              </a:rPr>
              <a:t>Careers Impact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4000" b="1">
                <a:solidFill>
                  <a:srgbClr val="FFFFFF"/>
                </a:solidFill>
                <a:latin typeface="Calibri" panose="020F0502020204030204"/>
              </a:rPr>
              <a:t>internal leadership reviews</a:t>
            </a:r>
            <a:endPar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3F0E633-08C4-4417-AB90-3C6B53E596E3}"/>
              </a:ext>
            </a:extLst>
          </p:cNvPr>
          <p:cNvPicPr>
            <a:picLocks noChangeAspect="1"/>
          </p:cNvPicPr>
          <p:nvPr/>
        </p:nvPicPr>
        <p:blipFill>
          <a:blip r:embed="rId3"/>
          <a:stretch>
            <a:fillRect/>
          </a:stretch>
        </p:blipFill>
        <p:spPr>
          <a:xfrm>
            <a:off x="6363040" y="1653435"/>
            <a:ext cx="5524160" cy="4011060"/>
          </a:xfrm>
          <a:prstGeom prst="rect">
            <a:avLst/>
          </a:prstGeom>
        </p:spPr>
      </p:pic>
    </p:spTree>
    <p:extLst>
      <p:ext uri="{BB962C8B-B14F-4D97-AF65-F5344CB8AC3E}">
        <p14:creationId xmlns:p14="http://schemas.microsoft.com/office/powerpoint/2010/main" val="2714042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3FA64-7853-9F66-55CB-E8CBFBB60658}"/>
              </a:ext>
            </a:extLst>
          </p:cNvPr>
          <p:cNvPicPr>
            <a:picLocks noChangeAspect="1"/>
          </p:cNvPicPr>
          <p:nvPr/>
        </p:nvPicPr>
        <p:blipFill rotWithShape="1">
          <a:blip r:embed="rId3"/>
          <a:srcRect r="2811"/>
          <a:stretch/>
        </p:blipFill>
        <p:spPr>
          <a:xfrm>
            <a:off x="279365" y="309282"/>
            <a:ext cx="11779801" cy="5943600"/>
          </a:xfrm>
          <a:prstGeom prst="rect">
            <a:avLst/>
          </a:prstGeom>
        </p:spPr>
      </p:pic>
    </p:spTree>
    <p:extLst>
      <p:ext uri="{BB962C8B-B14F-4D97-AF65-F5344CB8AC3E}">
        <p14:creationId xmlns:p14="http://schemas.microsoft.com/office/powerpoint/2010/main" val="98987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31136BB5-1D1A-52A3-7993-4B7FB17A6E77}"/>
              </a:ext>
            </a:extLst>
          </p:cNvPr>
          <p:cNvPicPr>
            <a:picLocks noChangeAspect="1"/>
          </p:cNvPicPr>
          <p:nvPr/>
        </p:nvPicPr>
        <p:blipFill>
          <a:blip r:embed="rId3"/>
          <a:stretch>
            <a:fillRect/>
          </a:stretch>
        </p:blipFill>
        <p:spPr>
          <a:xfrm>
            <a:off x="0" y="1485320"/>
            <a:ext cx="12192000" cy="4075314"/>
          </a:xfrm>
          <a:prstGeom prst="rect">
            <a:avLst/>
          </a:prstGeom>
        </p:spPr>
      </p:pic>
      <p:sp>
        <p:nvSpPr>
          <p:cNvPr id="5" name="TextBox 4">
            <a:extLst>
              <a:ext uri="{FF2B5EF4-FFF2-40B4-BE49-F238E27FC236}">
                <a16:creationId xmlns:a16="http://schemas.microsoft.com/office/drawing/2014/main" id="{EB3941E6-F00A-EBD3-30A4-05CD0763DD02}"/>
              </a:ext>
            </a:extLst>
          </p:cNvPr>
          <p:cNvSpPr txBox="1"/>
          <p:nvPr/>
        </p:nvSpPr>
        <p:spPr>
          <a:xfrm>
            <a:off x="447224" y="559169"/>
            <a:ext cx="84651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8A8"/>
                </a:solidFill>
                <a:effectLst/>
                <a:uLnTx/>
                <a:uFillTx/>
                <a:latin typeface="Lato" panose="020F0502020204030203" pitchFamily="34" charset="77"/>
                <a:ea typeface="Calibri"/>
                <a:cs typeface="Calibri"/>
              </a:rPr>
              <a:t>The Careers Impact Model</a:t>
            </a:r>
            <a:endParaRPr kumimoji="0" lang="en-GB" sz="3200" b="1" i="0" u="none" strike="noStrike" kern="1200" cap="none" spc="0" normalizeH="0" baseline="0" noProof="0">
              <a:ln>
                <a:noFill/>
              </a:ln>
              <a:solidFill>
                <a:srgbClr val="00A8A8"/>
              </a:solidFill>
              <a:effectLst/>
              <a:uLnTx/>
              <a:uFillTx/>
              <a:latin typeface="Lato" panose="020F0502020204030203" pitchFamily="34" charset="77"/>
            </a:endParaRPr>
          </a:p>
        </p:txBody>
      </p:sp>
    </p:spTree>
    <p:extLst>
      <p:ext uri="{BB962C8B-B14F-4D97-AF65-F5344CB8AC3E}">
        <p14:creationId xmlns:p14="http://schemas.microsoft.com/office/powerpoint/2010/main" val="139111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A124EA-3375-612A-BC90-A2FA735DAA04}"/>
              </a:ext>
            </a:extLst>
          </p:cNvPr>
          <p:cNvSpPr/>
          <p:nvPr/>
        </p:nvSpPr>
        <p:spPr>
          <a:xfrm>
            <a:off x="705393" y="1470548"/>
            <a:ext cx="10450287" cy="4648629"/>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3C4614-D6FA-84A9-5823-705462B72D1A}"/>
              </a:ext>
            </a:extLst>
          </p:cNvPr>
          <p:cNvSpPr txBox="1"/>
          <p:nvPr/>
        </p:nvSpPr>
        <p:spPr>
          <a:xfrm>
            <a:off x="885822" y="1909577"/>
            <a:ext cx="10089427" cy="34778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0B0004020202020204" pitchFamily="34" charset="0"/>
                <a:ea typeface="+mn-ea"/>
                <a:cs typeface="+mn-cs"/>
              </a:rPr>
              <a:t>Without strategic reflection,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careers provision risks remaining fragmented, reactive, and disconnected from wider improvement efforts,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Aptos" panose="020B0004020202020204" pitchFamily="34" charset="0"/>
                <a:ea typeface="+mn-ea"/>
                <a:cs typeface="+mn-cs"/>
              </a:rPr>
              <a:t>ultimately limiting its impact on learners. </a:t>
            </a:r>
          </a:p>
        </p:txBody>
      </p:sp>
    </p:spTree>
    <p:extLst>
      <p:ext uri="{BB962C8B-B14F-4D97-AF65-F5344CB8AC3E}">
        <p14:creationId xmlns:p14="http://schemas.microsoft.com/office/powerpoint/2010/main" val="272797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268BA-0D4D-BD5C-BB66-B4116FCD2ADB}"/>
              </a:ext>
            </a:extLst>
          </p:cNvPr>
          <p:cNvSpPr txBox="1"/>
          <p:nvPr/>
        </p:nvSpPr>
        <p:spPr>
          <a:xfrm>
            <a:off x="97315" y="607792"/>
            <a:ext cx="5898266" cy="175432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libri" panose="020F0502020204030204"/>
                <a:hlinkClick r:id="rId3"/>
              </a:rPr>
              <a:t>Careers impact internal </a:t>
            </a:r>
            <a:r>
              <a:rPr lang="en-GB" sz="3600" b="1" dirty="0">
                <a:solidFill>
                  <a:srgbClr val="FFFFFF"/>
                </a:solidFill>
                <a:latin typeface="Calibri" panose="020F0502020204030204"/>
                <a:hlinkClick r:id="rId3"/>
              </a:rPr>
              <a:t>leadership</a:t>
            </a:r>
            <a:r>
              <a:rPr kumimoji="0" lang="en-GB" sz="3600" b="1" i="0" u="none" strike="noStrike" kern="1200" cap="none" spc="0" normalizeH="0" baseline="0" noProof="0" dirty="0">
                <a:ln>
                  <a:noFill/>
                </a:ln>
                <a:solidFill>
                  <a:srgbClr val="FFFFFF"/>
                </a:solidFill>
                <a:effectLst/>
                <a:uLnTx/>
                <a:uFillTx/>
                <a:latin typeface="Calibri" panose="020F0502020204030204"/>
                <a:hlinkClick r:id="rId3"/>
              </a:rPr>
              <a:t> </a:t>
            </a:r>
            <a:r>
              <a:rPr kumimoji="0" lang="en-GB" sz="3600" b="1" i="0" u="none" strike="noStrike" kern="1200" cap="none" spc="0" normalizeH="0" baseline="0" noProof="0" dirty="0">
                <a:ln>
                  <a:noFill/>
                </a:ln>
                <a:solidFill>
                  <a:srgbClr val="FFFFFF"/>
                </a:solidFill>
                <a:effectLst/>
                <a:uLnTx/>
                <a:uFillTx/>
                <a:latin typeface="Calibri" panose="020F0502020204030204"/>
                <a:ea typeface="+mn-ea"/>
                <a:cs typeface="+mn-cs"/>
              </a:rPr>
              <a:t>and peer-to-peer reviews</a:t>
            </a:r>
            <a:endParaRPr lang="en-GB" sz="3600" b="1"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sp>
        <p:nvSpPr>
          <p:cNvPr id="3" name="TextBox 2">
            <a:extLst>
              <a:ext uri="{FF2B5EF4-FFF2-40B4-BE49-F238E27FC236}">
                <a16:creationId xmlns:a16="http://schemas.microsoft.com/office/drawing/2014/main" id="{58B683E9-9F1B-BE98-3622-A0BCBE7CCBE2}"/>
              </a:ext>
            </a:extLst>
          </p:cNvPr>
          <p:cNvSpPr txBox="1"/>
          <p:nvPr/>
        </p:nvSpPr>
        <p:spPr>
          <a:xfrm>
            <a:off x="6249251" y="1117449"/>
            <a:ext cx="5845434"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Hear from education leaders and careers leaders…</a:t>
            </a:r>
          </a:p>
          <a:p>
            <a:endParaRPr lang="en-GB" sz="2400" dirty="0"/>
          </a:p>
          <a:p>
            <a:pPr marL="342900" lvl="0" indent="-342900">
              <a:buFont typeface="Symbol" panose="05050102010706020507" pitchFamily="18" charset="2"/>
              <a:buChar char=""/>
            </a:pPr>
            <a:r>
              <a:rPr lang="en-GB"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4"/>
              </a:rPr>
              <a:t>Why do you recommend education and careers leaders undertake a Careers Impact internal leadership review?</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5"/>
              </a:rPr>
              <a:t>What has been the value and impact of undertaking a Careers Impact internal leadership review?</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8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6"/>
              </a:rPr>
              <a:t>How did you approach Careers Impact internal leadership review</a:t>
            </a:r>
            <a:r>
              <a:rPr lang="en-GB" sz="1800" dirty="0">
                <a:effectLst/>
                <a:latin typeface="Aptos" panose="020B0004020202020204" pitchFamily="34" charset="0"/>
                <a:ea typeface="Times New Roman" panose="02020603050405020304" pitchFamily="18"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sz="2400" dirty="0"/>
          </a:p>
          <a:p>
            <a:pPr marL="285750" lvl="0" indent="-285750">
              <a:buFont typeface="Wingdings" panose="05000000000000000000" pitchFamily="2" charset="2"/>
              <a:buChar char="ü"/>
            </a:pPr>
            <a:r>
              <a:rPr lang="en-GB"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7"/>
              </a:rPr>
              <a:t>Why participate in a Careers Impact peer to peer review?</a:t>
            </a:r>
            <a:endParaRPr lang="en-GB"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Wingdings" panose="05000000000000000000" pitchFamily="2" charset="2"/>
              <a:buChar char="ü"/>
            </a:pPr>
            <a:r>
              <a:rPr lang="en-GB"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8"/>
              </a:rPr>
              <a:t>What has been the value and impact of participating in a Careers Impact peer to peer review?</a:t>
            </a:r>
            <a:r>
              <a:rPr lang="en-GB" dirty="0">
                <a:effectLst/>
                <a:latin typeface="Aptos" panose="020B0004020202020204" pitchFamily="34" charset="0"/>
                <a:ea typeface="Times New Roman" panose="02020603050405020304" pitchFamily="18" charset="0"/>
                <a:cs typeface="Aptos" panose="020B0004020202020204" pitchFamily="34" charset="0"/>
              </a:rPr>
              <a:t> </a:t>
            </a:r>
            <a:endParaRPr lang="en-GB"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Wingdings" panose="05000000000000000000" pitchFamily="2" charset="2"/>
              <a:buChar char="ü"/>
            </a:pPr>
            <a:r>
              <a:rPr lang="en-GB"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9"/>
              </a:rPr>
              <a:t>  What has been the value and impact of participating in a Careers Impact peer to peer review (Hubs)?</a:t>
            </a:r>
            <a:endParaRPr lang="en-GB"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Wingdings" panose="05000000000000000000" pitchFamily="2" charset="2"/>
              <a:buChar char="ü"/>
            </a:pPr>
            <a:r>
              <a:rPr lang="en-GB" dirty="0">
                <a:effectLst/>
                <a:latin typeface="Aptos" panose="020B0004020202020204" pitchFamily="34" charset="0"/>
                <a:ea typeface="Times New Roman" panose="02020603050405020304" pitchFamily="18" charset="0"/>
                <a:cs typeface="Aptos" panose="020B0004020202020204" pitchFamily="34" charset="0"/>
              </a:rPr>
              <a:t> </a:t>
            </a:r>
            <a:r>
              <a:rPr lang="en-GB"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10"/>
              </a:rPr>
              <a:t>What did a Careers Impact peer to peer review look and feel like?  </a:t>
            </a:r>
            <a:endParaRPr lang="en-GB" dirty="0">
              <a:effectLst/>
              <a:latin typeface="Aptos" panose="020B0004020202020204" pitchFamily="34" charset="0"/>
              <a:ea typeface="Aptos" panose="020B0004020202020204" pitchFamily="34" charset="0"/>
              <a:cs typeface="Aptos" panose="020B0004020202020204" pitchFamily="34" charset="0"/>
            </a:endParaRPr>
          </a:p>
          <a:p>
            <a:endParaRPr lang="en-GB" sz="2400" dirty="0"/>
          </a:p>
        </p:txBody>
      </p:sp>
      <p:pic>
        <p:nvPicPr>
          <p:cNvPr id="5" name="Picture 4" descr="A group of people sitting around a table&#10;&#10;Description automatically generated">
            <a:extLst>
              <a:ext uri="{FF2B5EF4-FFF2-40B4-BE49-F238E27FC236}">
                <a16:creationId xmlns:a16="http://schemas.microsoft.com/office/drawing/2014/main" id="{5D3B8EDE-8BD2-170D-13D7-D26AB720479D}"/>
              </a:ext>
            </a:extLst>
          </p:cNvPr>
          <p:cNvPicPr>
            <a:picLocks noChangeAspect="1"/>
          </p:cNvPicPr>
          <p:nvPr/>
        </p:nvPicPr>
        <p:blipFill>
          <a:blip r:embed="rId11"/>
          <a:stretch>
            <a:fillRect/>
          </a:stretch>
        </p:blipFill>
        <p:spPr>
          <a:xfrm>
            <a:off x="311726" y="2426265"/>
            <a:ext cx="5472547" cy="3972606"/>
          </a:xfrm>
          <a:prstGeom prst="rect">
            <a:avLst/>
          </a:prstGeom>
        </p:spPr>
      </p:pic>
    </p:spTree>
    <p:extLst>
      <p:ext uri="{BB962C8B-B14F-4D97-AF65-F5344CB8AC3E}">
        <p14:creationId xmlns:p14="http://schemas.microsoft.com/office/powerpoint/2010/main" val="281416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91052-71F8-008D-1B5B-1BA8E2EEC0BA}"/>
              </a:ext>
            </a:extLst>
          </p:cNvPr>
          <p:cNvSpPr>
            <a:spLocks noGrp="1"/>
          </p:cNvSpPr>
          <p:nvPr>
            <p:ph type="body" sz="quarter" idx="10"/>
          </p:nvPr>
        </p:nvSpPr>
        <p:spPr>
          <a:xfrm>
            <a:off x="823858" y="2929716"/>
            <a:ext cx="6389600" cy="388861"/>
          </a:xfrm>
        </p:spPr>
        <p:txBody>
          <a:bodyPr/>
          <a:lstStyle/>
          <a:p>
            <a:r>
              <a:rPr lang="en-US" b="0" dirty="0"/>
              <a:t>The impact of the new statutory requirements for careers education</a:t>
            </a:r>
          </a:p>
          <a:p>
            <a:endParaRPr lang="en-US" dirty="0"/>
          </a:p>
        </p:txBody>
      </p:sp>
    </p:spTree>
    <p:extLst>
      <p:ext uri="{BB962C8B-B14F-4D97-AF65-F5344CB8AC3E}">
        <p14:creationId xmlns:p14="http://schemas.microsoft.com/office/powerpoint/2010/main" val="3578046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D331-56D8-CA5F-F1BB-C0673D1AB52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EB90233-3724-6039-4BC5-A998FB7C13F5}"/>
              </a:ext>
            </a:extLst>
          </p:cNvPr>
          <p:cNvPicPr>
            <a:picLocks noChangeAspect="1"/>
          </p:cNvPicPr>
          <p:nvPr/>
        </p:nvPicPr>
        <p:blipFill>
          <a:blip r:embed="rId3"/>
          <a:stretch>
            <a:fillRect/>
          </a:stretch>
        </p:blipFill>
        <p:spPr>
          <a:xfrm>
            <a:off x="2158687" y="1755872"/>
            <a:ext cx="7772400" cy="1718456"/>
          </a:xfrm>
          <a:prstGeom prst="rect">
            <a:avLst/>
          </a:prstGeom>
        </p:spPr>
      </p:pic>
      <p:sp>
        <p:nvSpPr>
          <p:cNvPr id="9" name="Right Brace 8">
            <a:extLst>
              <a:ext uri="{FF2B5EF4-FFF2-40B4-BE49-F238E27FC236}">
                <a16:creationId xmlns:a16="http://schemas.microsoft.com/office/drawing/2014/main" id="{415E524F-FF59-E4FD-0CD0-CB6B9140F096}"/>
              </a:ext>
            </a:extLst>
          </p:cNvPr>
          <p:cNvSpPr/>
          <p:nvPr/>
        </p:nvSpPr>
        <p:spPr>
          <a:xfrm rot="16200000">
            <a:off x="4173379" y="736525"/>
            <a:ext cx="307705" cy="2402838"/>
          </a:xfrm>
          <a:prstGeom prst="rightBrace">
            <a:avLst>
              <a:gd name="adj1" fmla="val 58333"/>
              <a:gd name="adj2" fmla="val 50000"/>
            </a:avLst>
          </a:prstGeom>
          <a:ln w="28575">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F0E2C66-E9BD-FA9D-5A82-15AC0CAE5A65}"/>
              </a:ext>
            </a:extLst>
          </p:cNvPr>
          <p:cNvSpPr txBox="1"/>
          <p:nvPr/>
        </p:nvSpPr>
        <p:spPr>
          <a:xfrm>
            <a:off x="1521491" y="1326752"/>
            <a:ext cx="22250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Delivered with equity   </a:t>
            </a:r>
          </a:p>
        </p:txBody>
      </p:sp>
      <p:sp>
        <p:nvSpPr>
          <p:cNvPr id="13" name="Right Brace 12">
            <a:extLst>
              <a:ext uri="{FF2B5EF4-FFF2-40B4-BE49-F238E27FC236}">
                <a16:creationId xmlns:a16="http://schemas.microsoft.com/office/drawing/2014/main" id="{41929632-FDEF-F046-67A6-B1BD555C416E}"/>
              </a:ext>
            </a:extLst>
          </p:cNvPr>
          <p:cNvSpPr/>
          <p:nvPr/>
        </p:nvSpPr>
        <p:spPr>
          <a:xfrm rot="16200000">
            <a:off x="2491008" y="1547332"/>
            <a:ext cx="286006" cy="782320"/>
          </a:xfrm>
          <a:prstGeom prst="rightBrace">
            <a:avLst>
              <a:gd name="adj1" fmla="val 58333"/>
              <a:gd name="adj2" fmla="val 50000"/>
            </a:avLst>
          </a:prstGeom>
          <a:ln w="28575">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0AC6910-726A-2626-C5B5-EEC8D9050C10}"/>
              </a:ext>
            </a:extLst>
          </p:cNvPr>
          <p:cNvSpPr txBox="1"/>
          <p:nvPr/>
        </p:nvSpPr>
        <p:spPr>
          <a:xfrm>
            <a:off x="3303610" y="1326752"/>
            <a:ext cx="22250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Quality experiences</a:t>
            </a:r>
          </a:p>
        </p:txBody>
      </p:sp>
      <p:sp>
        <p:nvSpPr>
          <p:cNvPr id="15" name="TextBox 14">
            <a:extLst>
              <a:ext uri="{FF2B5EF4-FFF2-40B4-BE49-F238E27FC236}">
                <a16:creationId xmlns:a16="http://schemas.microsoft.com/office/drawing/2014/main" id="{09177C1F-A653-C4C4-BBE4-E20D03267D02}"/>
              </a:ext>
            </a:extLst>
          </p:cNvPr>
          <p:cNvSpPr txBox="1"/>
          <p:nvPr/>
        </p:nvSpPr>
        <p:spPr>
          <a:xfrm>
            <a:off x="1273294" y="4675153"/>
            <a:ext cx="96454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a:t>
            </a:r>
            <a:r>
              <a:rPr kumimoji="0" lang="en-GB" sz="1800" b="1" i="0" u="none" strike="noStrike" kern="1200" cap="none" spc="0" normalizeH="0" baseline="0" noProof="0">
                <a:ln>
                  <a:noFill/>
                </a:ln>
                <a:solidFill>
                  <a:srgbClr val="00A9A9"/>
                </a:solidFill>
                <a:effectLst/>
                <a:uLnTx/>
                <a:uFillTx/>
                <a:latin typeface="Calibri" panose="020F0502020204030204"/>
                <a:ea typeface="+mn-ea"/>
                <a:cs typeface="+mn-cs"/>
              </a:rPr>
              <a:t>qual</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ex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delivers an Outcomes Framework to modernise quality workplace experiences programmes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Providing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clarity,</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setting the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expectation</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delivering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quality </a:t>
            </a:r>
          </a:p>
        </p:txBody>
      </p:sp>
      <p:pic>
        <p:nvPicPr>
          <p:cNvPr id="3" name="Picture 2">
            <a:extLst>
              <a:ext uri="{FF2B5EF4-FFF2-40B4-BE49-F238E27FC236}">
                <a16:creationId xmlns:a16="http://schemas.microsoft.com/office/drawing/2014/main" id="{1B0C1081-9F3F-94A5-42AE-4A32AC867B04}"/>
              </a:ext>
            </a:extLst>
          </p:cNvPr>
          <p:cNvPicPr>
            <a:picLocks noChangeAspect="1"/>
          </p:cNvPicPr>
          <p:nvPr/>
        </p:nvPicPr>
        <p:blipFill rotWithShape="1">
          <a:blip r:embed="rId4">
            <a:alphaModFix amt="25000"/>
          </a:blip>
          <a:srcRect r="80449"/>
          <a:stretch/>
        </p:blipFill>
        <p:spPr>
          <a:xfrm>
            <a:off x="10179283" y="0"/>
            <a:ext cx="2012717" cy="6858000"/>
          </a:xfrm>
          <a:prstGeom prst="rect">
            <a:avLst/>
          </a:prstGeom>
        </p:spPr>
      </p:pic>
    </p:spTree>
    <p:extLst>
      <p:ext uri="{BB962C8B-B14F-4D97-AF65-F5344CB8AC3E}">
        <p14:creationId xmlns:p14="http://schemas.microsoft.com/office/powerpoint/2010/main" val="2517095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89580-15EF-886F-0BC3-0F576C401C8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F3F1305-0DB9-D209-F0AF-FA52C99BBE0F}"/>
              </a:ext>
            </a:extLst>
          </p:cNvPr>
          <p:cNvSpPr/>
          <p:nvPr/>
        </p:nvSpPr>
        <p:spPr>
          <a:xfrm>
            <a:off x="1" y="2894925"/>
            <a:ext cx="7263090" cy="1670724"/>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528826-B8CF-099D-61FB-7A6F00D03BC4}"/>
              </a:ext>
            </a:extLst>
          </p:cNvPr>
          <p:cNvSpPr/>
          <p:nvPr/>
        </p:nvSpPr>
        <p:spPr>
          <a:xfrm>
            <a:off x="1" y="4649584"/>
            <a:ext cx="7263090" cy="1707795"/>
          </a:xfrm>
          <a:prstGeom prst="rect">
            <a:avLst/>
          </a:prstGeom>
          <a:solidFill>
            <a:schemeClr val="accent6">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32A6F77-0783-AE74-0382-39AB5BBF8BAC}"/>
              </a:ext>
            </a:extLst>
          </p:cNvPr>
          <p:cNvSpPr/>
          <p:nvPr/>
        </p:nvSpPr>
        <p:spPr>
          <a:xfrm>
            <a:off x="1" y="1140266"/>
            <a:ext cx="6418729" cy="1670724"/>
          </a:xfrm>
          <a:prstGeom prst="rect">
            <a:avLst/>
          </a:prstGeom>
          <a:solidFill>
            <a:schemeClr val="accent5">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8029662A-A50E-DEEF-B899-3FE5A201EDD1}"/>
              </a:ext>
            </a:extLst>
          </p:cNvPr>
          <p:cNvGraphicFramePr/>
          <p:nvPr/>
        </p:nvGraphicFramePr>
        <p:xfrm>
          <a:off x="3133044" y="1052438"/>
          <a:ext cx="6418729" cy="5406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C407BABD-7D7D-8C54-EB6C-1E6D8DC1B526}"/>
              </a:ext>
            </a:extLst>
          </p:cNvPr>
          <p:cNvGrpSpPr/>
          <p:nvPr/>
        </p:nvGrpSpPr>
        <p:grpSpPr>
          <a:xfrm>
            <a:off x="402621" y="1712536"/>
            <a:ext cx="4792027" cy="4005197"/>
            <a:chOff x="1034143" y="807620"/>
            <a:chExt cx="2732314" cy="1048604"/>
          </a:xfrm>
        </p:grpSpPr>
        <p:sp>
          <p:nvSpPr>
            <p:cNvPr id="4" name="TextBox 3">
              <a:extLst>
                <a:ext uri="{FF2B5EF4-FFF2-40B4-BE49-F238E27FC236}">
                  <a16:creationId xmlns:a16="http://schemas.microsoft.com/office/drawing/2014/main" id="{2B2336DE-4EBC-9150-A1B6-8D61626AB7A8}"/>
                </a:ext>
              </a:extLst>
            </p:cNvPr>
            <p:cNvSpPr txBox="1"/>
            <p:nvPr/>
          </p:nvSpPr>
          <p:spPr>
            <a:xfrm>
              <a:off x="1034143" y="807620"/>
              <a:ext cx="2402337" cy="121823"/>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34F44"/>
                  </a:solidFill>
                  <a:effectLst/>
                  <a:uLnTx/>
                  <a:uFillTx/>
                  <a:latin typeface="Calibri" panose="020F0502020204030204"/>
                  <a:ea typeface="+mn-ea"/>
                  <a:cs typeface="+mn-cs"/>
                </a:rPr>
                <a:t>Apply &amp; Demonstrate</a:t>
              </a:r>
            </a:p>
          </p:txBody>
        </p:sp>
        <p:sp>
          <p:nvSpPr>
            <p:cNvPr id="5" name="TextBox 4">
              <a:extLst>
                <a:ext uri="{FF2B5EF4-FFF2-40B4-BE49-F238E27FC236}">
                  <a16:creationId xmlns:a16="http://schemas.microsoft.com/office/drawing/2014/main" id="{6001C256-1F79-15AC-7321-B7C98ED54A08}"/>
                </a:ext>
              </a:extLst>
            </p:cNvPr>
            <p:cNvSpPr txBox="1"/>
            <p:nvPr/>
          </p:nvSpPr>
          <p:spPr>
            <a:xfrm>
              <a:off x="1034143" y="1269598"/>
              <a:ext cx="2732314" cy="121823"/>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36993"/>
                  </a:solidFill>
                  <a:effectLst/>
                  <a:uLnTx/>
                  <a:uFillTx/>
                  <a:latin typeface="Calibri" panose="020F0502020204030204"/>
                  <a:ea typeface="+mn-ea"/>
                  <a:cs typeface="+mn-cs"/>
                </a:rPr>
                <a:t>Investigate &amp; Explore</a:t>
              </a:r>
            </a:p>
          </p:txBody>
        </p:sp>
        <p:sp>
          <p:nvSpPr>
            <p:cNvPr id="6" name="TextBox 5">
              <a:extLst>
                <a:ext uri="{FF2B5EF4-FFF2-40B4-BE49-F238E27FC236}">
                  <a16:creationId xmlns:a16="http://schemas.microsoft.com/office/drawing/2014/main" id="{EA3D92CC-606D-ADA2-6ACD-4BED6B130908}"/>
                </a:ext>
              </a:extLst>
            </p:cNvPr>
            <p:cNvSpPr txBox="1"/>
            <p:nvPr/>
          </p:nvSpPr>
          <p:spPr>
            <a:xfrm>
              <a:off x="1034143" y="1734401"/>
              <a:ext cx="2732314" cy="121823"/>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6E50"/>
                  </a:solidFill>
                  <a:effectLst/>
                  <a:uLnTx/>
                  <a:uFillTx/>
                  <a:latin typeface="Calibri" panose="020F0502020204030204"/>
                  <a:ea typeface="+mn-ea"/>
                  <a:cs typeface="+mn-cs"/>
                </a:rPr>
                <a:t>Introduce &amp; Inspire</a:t>
              </a:r>
            </a:p>
          </p:txBody>
        </p:sp>
      </p:grpSp>
      <p:sp>
        <p:nvSpPr>
          <p:cNvPr id="7" name="Text Placeholder 1">
            <a:extLst>
              <a:ext uri="{FF2B5EF4-FFF2-40B4-BE49-F238E27FC236}">
                <a16:creationId xmlns:a16="http://schemas.microsoft.com/office/drawing/2014/main" id="{65709B18-6D02-9A92-A2EB-823973BB9608}"/>
              </a:ext>
            </a:extLst>
          </p:cNvPr>
          <p:cNvSpPr txBox="1">
            <a:spLocks/>
          </p:cNvSpPr>
          <p:nvPr/>
        </p:nvSpPr>
        <p:spPr>
          <a:xfrm>
            <a:off x="41347" y="321592"/>
            <a:ext cx="9149151" cy="804924"/>
          </a:xfrm>
          <a:prstGeom prst="rect">
            <a:avLst/>
          </a:prstGeom>
          <a:no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00A9A9"/>
                </a:solidFill>
                <a:effectLst/>
                <a:uLnTx/>
                <a:uFillTx/>
                <a:latin typeface="Calibri" panose="020F0502020204030204" pitchFamily="34" charset="0"/>
                <a:ea typeface="+mn-ea"/>
                <a:cs typeface="Calibri" panose="020F0502020204030204" pitchFamily="34" charset="0"/>
              </a:rPr>
              <a:t>Workplace experiences as a progressive programme</a:t>
            </a:r>
          </a:p>
        </p:txBody>
      </p:sp>
      <p:pic>
        <p:nvPicPr>
          <p:cNvPr id="9" name="Picture 8" descr="A blue and white magnifying glass&#10;&#10;Description automatically generated">
            <a:extLst>
              <a:ext uri="{FF2B5EF4-FFF2-40B4-BE49-F238E27FC236}">
                <a16:creationId xmlns:a16="http://schemas.microsoft.com/office/drawing/2014/main" id="{4A482CD4-F1C6-3463-DB5D-53A8B4AF9C9C}"/>
              </a:ext>
            </a:extLst>
          </p:cNvPr>
          <p:cNvPicPr>
            <a:picLocks noChangeAspect="1"/>
          </p:cNvPicPr>
          <p:nvPr/>
        </p:nvPicPr>
        <p:blipFill>
          <a:blip r:embed="rId8"/>
          <a:stretch>
            <a:fillRect/>
          </a:stretch>
        </p:blipFill>
        <p:spPr>
          <a:xfrm>
            <a:off x="5820441" y="3200543"/>
            <a:ext cx="1012923" cy="1012923"/>
          </a:xfrm>
          <a:prstGeom prst="rect">
            <a:avLst/>
          </a:prstGeom>
        </p:spPr>
      </p:pic>
      <p:pic>
        <p:nvPicPr>
          <p:cNvPr id="11" name="Picture 10" descr="A hand and a group of people&#10;&#10;Description automatically generated">
            <a:extLst>
              <a:ext uri="{FF2B5EF4-FFF2-40B4-BE49-F238E27FC236}">
                <a16:creationId xmlns:a16="http://schemas.microsoft.com/office/drawing/2014/main" id="{1F0BB5C3-A722-1083-F9A6-CE8C7E252D7C}"/>
              </a:ext>
            </a:extLst>
          </p:cNvPr>
          <p:cNvPicPr>
            <a:picLocks noChangeAspect="1"/>
          </p:cNvPicPr>
          <p:nvPr/>
        </p:nvPicPr>
        <p:blipFill>
          <a:blip r:embed="rId9"/>
          <a:stretch>
            <a:fillRect/>
          </a:stretch>
        </p:blipFill>
        <p:spPr>
          <a:xfrm>
            <a:off x="5820441" y="1770791"/>
            <a:ext cx="1012924" cy="1012924"/>
          </a:xfrm>
          <a:prstGeom prst="rect">
            <a:avLst/>
          </a:prstGeom>
        </p:spPr>
      </p:pic>
      <p:pic>
        <p:nvPicPr>
          <p:cNvPr id="13" name="Picture 12" descr="A hand and heart in a circle&#10;&#10;Description automatically generated">
            <a:extLst>
              <a:ext uri="{FF2B5EF4-FFF2-40B4-BE49-F238E27FC236}">
                <a16:creationId xmlns:a16="http://schemas.microsoft.com/office/drawing/2014/main" id="{58564BF0-C0D2-4682-0A68-A77D34165DC8}"/>
              </a:ext>
            </a:extLst>
          </p:cNvPr>
          <p:cNvPicPr>
            <a:picLocks noChangeAspect="1"/>
          </p:cNvPicPr>
          <p:nvPr/>
        </p:nvPicPr>
        <p:blipFill>
          <a:blip r:embed="rId10"/>
          <a:stretch>
            <a:fillRect/>
          </a:stretch>
        </p:blipFill>
        <p:spPr>
          <a:xfrm>
            <a:off x="5820441" y="4950614"/>
            <a:ext cx="1012923" cy="1012923"/>
          </a:xfrm>
          <a:prstGeom prst="rect">
            <a:avLst/>
          </a:prstGeom>
        </p:spPr>
      </p:pic>
      <p:cxnSp>
        <p:nvCxnSpPr>
          <p:cNvPr id="18" name="Straight Arrow Connector 17">
            <a:extLst>
              <a:ext uri="{FF2B5EF4-FFF2-40B4-BE49-F238E27FC236}">
                <a16:creationId xmlns:a16="http://schemas.microsoft.com/office/drawing/2014/main" id="{52B3C792-48A9-4A91-6F8E-E94A8770E847}"/>
              </a:ext>
            </a:extLst>
          </p:cNvPr>
          <p:cNvCxnSpPr>
            <a:cxnSpLocks/>
          </p:cNvCxnSpPr>
          <p:nvPr/>
        </p:nvCxnSpPr>
        <p:spPr>
          <a:xfrm flipV="1">
            <a:off x="9950488" y="1140266"/>
            <a:ext cx="0" cy="5217113"/>
          </a:xfrm>
          <a:prstGeom prst="straightConnector1">
            <a:avLst/>
          </a:prstGeom>
          <a:ln w="1270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4CC86D7-F0C6-40CD-4615-A0BE9BEC7A89}"/>
              </a:ext>
            </a:extLst>
          </p:cNvPr>
          <p:cNvSpPr txBox="1"/>
          <p:nvPr/>
        </p:nvSpPr>
        <p:spPr>
          <a:xfrm>
            <a:off x="10218803" y="5503481"/>
            <a:ext cx="18250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6E50"/>
                </a:solidFill>
                <a:effectLst/>
                <a:uLnTx/>
                <a:uFillTx/>
                <a:latin typeface="Calibri" panose="020F0502020204030204"/>
                <a:ea typeface="+mn-ea"/>
                <a:cs typeface="+mn-cs"/>
              </a:rPr>
              <a:t>Higher volume, lower depth</a:t>
            </a:r>
          </a:p>
        </p:txBody>
      </p:sp>
      <p:sp>
        <p:nvSpPr>
          <p:cNvPr id="20" name="TextBox 19">
            <a:extLst>
              <a:ext uri="{FF2B5EF4-FFF2-40B4-BE49-F238E27FC236}">
                <a16:creationId xmlns:a16="http://schemas.microsoft.com/office/drawing/2014/main" id="{4663A01D-0C15-BC4E-F55C-AE779B7F3A2D}"/>
              </a:ext>
            </a:extLst>
          </p:cNvPr>
          <p:cNvSpPr txBox="1"/>
          <p:nvPr/>
        </p:nvSpPr>
        <p:spPr>
          <a:xfrm>
            <a:off x="10218803" y="1416848"/>
            <a:ext cx="1831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34F44"/>
                </a:solidFill>
                <a:effectLst/>
                <a:uLnTx/>
                <a:uFillTx/>
                <a:latin typeface="Calibri" panose="020F0502020204030204"/>
                <a:ea typeface="+mn-ea"/>
                <a:cs typeface="+mn-cs"/>
              </a:rPr>
              <a:t>Lower volume, higher depth</a:t>
            </a:r>
          </a:p>
        </p:txBody>
      </p:sp>
    </p:spTree>
    <p:extLst>
      <p:ext uri="{BB962C8B-B14F-4D97-AF65-F5344CB8AC3E}">
        <p14:creationId xmlns:p14="http://schemas.microsoft.com/office/powerpoint/2010/main" val="249042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96659-CC62-6E0D-74DB-839B745982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0C71DE-E670-1ABA-4C78-DA50AF57EBFA}"/>
              </a:ext>
            </a:extLst>
          </p:cNvPr>
          <p:cNvSpPr txBox="1"/>
          <p:nvPr/>
        </p:nvSpPr>
        <p:spPr>
          <a:xfrm>
            <a:off x="308609" y="155077"/>
            <a:ext cx="1035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srgbClr val="00A9A9"/>
                </a:solidFill>
                <a:effectLst/>
                <a:uLnTx/>
                <a:uFillTx/>
                <a:latin typeface="Calibri" panose="020F0502020204030204"/>
                <a:ea typeface="+mn-ea"/>
                <a:cs typeface="Calibri"/>
              </a:rPr>
              <a:t>equalex</a:t>
            </a:r>
            <a:r>
              <a:rPr kumimoji="0" lang="en-GB" sz="3200" b="1" i="0" u="none" strike="noStrike" kern="1200" cap="none" spc="0" normalizeH="0" baseline="0" noProof="0">
                <a:ln>
                  <a:noFill/>
                </a:ln>
                <a:solidFill>
                  <a:srgbClr val="00A9A9"/>
                </a:solidFill>
                <a:effectLst/>
                <a:uLnTx/>
                <a:uFillTx/>
                <a:latin typeface="Calibri" panose="020F0502020204030204"/>
                <a:ea typeface="+mn-ea"/>
                <a:cs typeface="Calibri"/>
              </a:rPr>
              <a:t> graduate </a:t>
            </a:r>
          </a:p>
        </p:txBody>
      </p:sp>
      <p:sp>
        <p:nvSpPr>
          <p:cNvPr id="6" name="TextBox 5">
            <a:extLst>
              <a:ext uri="{FF2B5EF4-FFF2-40B4-BE49-F238E27FC236}">
                <a16:creationId xmlns:a16="http://schemas.microsoft.com/office/drawing/2014/main" id="{35B7B44E-7B60-3784-3991-BEAB36D6E579}"/>
              </a:ext>
            </a:extLst>
          </p:cNvPr>
          <p:cNvSpPr txBox="1"/>
          <p:nvPr/>
        </p:nvSpPr>
        <p:spPr>
          <a:xfrm>
            <a:off x="308609" y="815596"/>
            <a:ext cx="6209149" cy="2800767"/>
          </a:xfrm>
          <a:prstGeom prst="rect">
            <a:avLst/>
          </a:prstGeom>
          <a:noFill/>
          <a:ln w="38100">
            <a:solidFill>
              <a:schemeClr val="accent6">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9A9"/>
                </a:solidFill>
                <a:effectLst/>
                <a:uLnTx/>
                <a:uFillTx/>
                <a:latin typeface="Aptos" panose="020B0004020202020204" pitchFamily="34" charset="0"/>
                <a:ea typeface="+mn-ea"/>
                <a:cs typeface="+mn-cs"/>
              </a:rPr>
              <a:t>Knowledge</a:t>
            </a:r>
            <a:endPar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Awareness  of pathways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into a career in the different industries and the roles associated with those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Has used the knowledge gained to help make </a:t>
            </a: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informed decisions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about their transition thinking through the range of options available to them at Post 16 and Post 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Increased confidence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around their own skill set and how this can best support them in the future workplace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4CD7423A-92A4-216A-49FB-7DAEDB2AFC1B}"/>
              </a:ext>
            </a:extLst>
          </p:cNvPr>
          <p:cNvSpPr txBox="1"/>
          <p:nvPr/>
        </p:nvSpPr>
        <p:spPr>
          <a:xfrm>
            <a:off x="308609" y="3765269"/>
            <a:ext cx="4563566" cy="2554545"/>
          </a:xfrm>
          <a:prstGeom prst="rect">
            <a:avLst/>
          </a:prstGeom>
          <a:noFill/>
          <a:ln w="38100">
            <a:solidFill>
              <a:schemeClr val="accent5">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9A9"/>
                </a:solidFill>
                <a:effectLst/>
                <a:uLnTx/>
                <a:uFillTx/>
                <a:latin typeface="Aptos" panose="020B0004020202020204" pitchFamily="34" charset="0"/>
                <a:ea typeface="+mn-ea"/>
                <a:cs typeface="+mn-cs"/>
              </a:rPr>
              <a:t>Behaviours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Developed an </a:t>
            </a: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understanding of  workplace culture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and how this differs across different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Developed </a:t>
            </a: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positive workplace behaviours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through multiple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Feels confident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in making </a:t>
            </a: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positive informed decisions </a:t>
            </a:r>
            <a:r>
              <a:rPr kumimoji="0" lang="en-GB" sz="1600" b="0" i="0" u="none" strike="noStrike" kern="1200" cap="none" spc="0" normalizeH="0" baseline="0" noProof="0">
                <a:ln>
                  <a:noFill/>
                </a:ln>
                <a:solidFill>
                  <a:srgbClr val="585857"/>
                </a:solidFill>
                <a:effectLst/>
                <a:uLnTx/>
                <a:uFillTx/>
                <a:latin typeface="Aptos" panose="020B0004020202020204" pitchFamily="34" charset="0"/>
                <a:ea typeface="+mn-ea"/>
                <a:cs typeface="+mn-cs"/>
              </a:rPr>
              <a:t>regarding their </a:t>
            </a:r>
            <a:r>
              <a:rPr kumimoji="0" lang="en-GB" sz="1600" b="1" i="0" u="none" strike="noStrike" kern="1200" cap="none" spc="0" normalizeH="0" baseline="0" noProof="0">
                <a:ln>
                  <a:noFill/>
                </a:ln>
                <a:solidFill>
                  <a:srgbClr val="585857"/>
                </a:solidFill>
                <a:effectLst/>
                <a:uLnTx/>
                <a:uFillTx/>
                <a:latin typeface="Aptos" panose="020B0004020202020204" pitchFamily="34" charset="0"/>
                <a:ea typeface="+mn-ea"/>
                <a:cs typeface="+mn-cs"/>
              </a:rPr>
              <a:t>future options </a:t>
            </a:r>
            <a:endParaRPr kumimoji="0" lang="en-GB" sz="1600" b="1" i="0" u="none" strike="noStrike" kern="1200" cap="none" spc="0" normalizeH="0" baseline="0" noProof="0">
              <a:ln>
                <a:noFill/>
              </a:ln>
              <a:solidFill>
                <a:srgbClr val="00A9A9"/>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47202873-5A1A-C376-9465-C37A768FA4E5}"/>
              </a:ext>
            </a:extLst>
          </p:cNvPr>
          <p:cNvSpPr txBox="1"/>
          <p:nvPr/>
        </p:nvSpPr>
        <p:spPr>
          <a:xfrm>
            <a:off x="6809308" y="815596"/>
            <a:ext cx="5074083" cy="3323987"/>
          </a:xfrm>
          <a:prstGeom prst="rect">
            <a:avLst/>
          </a:prstGeom>
          <a:noFill/>
          <a:ln w="38100">
            <a:solidFill>
              <a:schemeClr val="tx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9A9"/>
                </a:solidFill>
                <a:effectLst/>
                <a:uLnTx/>
                <a:uFillTx/>
                <a:latin typeface="Aptos"/>
                <a:ea typeface="+mn-ea"/>
                <a:cs typeface="+mn-cs"/>
              </a:rPr>
              <a:t>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85857"/>
                </a:solidFill>
                <a:effectLst/>
                <a:uLnTx/>
                <a:uFillTx/>
                <a:latin typeface="Aptos"/>
                <a:ea typeface="+mn-ea"/>
                <a:cs typeface="+mn-cs"/>
              </a:rPr>
              <a:t>Can </a:t>
            </a:r>
            <a:r>
              <a:rPr kumimoji="0" lang="en-GB" sz="1600" b="1" i="0" u="none" strike="noStrike" kern="1200" cap="none" spc="0" normalizeH="0" baseline="0" noProof="0">
                <a:ln>
                  <a:noFill/>
                </a:ln>
                <a:solidFill>
                  <a:srgbClr val="585857"/>
                </a:solidFill>
                <a:effectLst/>
                <a:uLnTx/>
                <a:uFillTx/>
                <a:latin typeface="Aptos"/>
                <a:ea typeface="+mn-ea"/>
                <a:cs typeface="+mn-cs"/>
              </a:rPr>
              <a:t>self-advocate</a:t>
            </a:r>
            <a:r>
              <a:rPr kumimoji="0" lang="en-GB" sz="1600" b="0" i="0" u="none" strike="noStrike" kern="1200" cap="none" spc="0" normalizeH="0" baseline="0" noProof="0">
                <a:ln>
                  <a:noFill/>
                </a:ln>
                <a:solidFill>
                  <a:srgbClr val="585857"/>
                </a:solidFill>
                <a:effectLst/>
                <a:uLnTx/>
                <a:uFillTx/>
                <a:latin typeface="Aptos"/>
                <a:ea typeface="+mn-ea"/>
                <a:cs typeface="+mn-cs"/>
              </a:rPr>
              <a:t> and </a:t>
            </a:r>
            <a:r>
              <a:rPr kumimoji="0" lang="en-GB" sz="1600" b="1" i="0" u="none" strike="noStrike" kern="1200" cap="none" spc="0" normalizeH="0" baseline="0" noProof="0">
                <a:ln>
                  <a:noFill/>
                </a:ln>
                <a:solidFill>
                  <a:srgbClr val="585857"/>
                </a:solidFill>
                <a:effectLst/>
                <a:uLnTx/>
                <a:uFillTx/>
                <a:latin typeface="Aptos"/>
                <a:ea typeface="+mn-ea"/>
                <a:cs typeface="+mn-cs"/>
              </a:rPr>
              <a:t>articulate the sector skills </a:t>
            </a:r>
            <a:r>
              <a:rPr kumimoji="0" lang="en-GB" sz="1600" b="0" i="0" u="none" strike="noStrike" kern="1200" cap="none" spc="0" normalizeH="0" baseline="0" noProof="0">
                <a:ln>
                  <a:noFill/>
                </a:ln>
                <a:solidFill>
                  <a:srgbClr val="585857"/>
                </a:solidFill>
                <a:effectLst/>
                <a:uLnTx/>
                <a:uFillTx/>
                <a:latin typeface="Aptos"/>
                <a:ea typeface="+mn-ea"/>
                <a:cs typeface="+mn-cs"/>
              </a:rPr>
              <a:t>they have developed to support future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A9A9"/>
                </a:solidFill>
                <a:effectLst/>
                <a:uLnTx/>
                <a:uFillTx/>
                <a:latin typeface="Aptos"/>
                <a:ea typeface="+mn-ea"/>
                <a:cs typeface="+mn-cs"/>
              </a:rPr>
              <a:t> </a:t>
            </a:r>
            <a:r>
              <a:rPr kumimoji="0" lang="en-GB" sz="1600" b="0" i="0" u="none" strike="noStrike" kern="1200" cap="none" spc="0" normalizeH="0" baseline="0" noProof="0">
                <a:ln>
                  <a:noFill/>
                </a:ln>
                <a:solidFill>
                  <a:srgbClr val="585857"/>
                </a:solidFill>
                <a:effectLst/>
                <a:uLnTx/>
                <a:uFillTx/>
                <a:latin typeface="Aptos"/>
                <a:ea typeface="+mn-ea"/>
                <a:cs typeface="+mn-cs"/>
              </a:rPr>
              <a:t>Equipped with the </a:t>
            </a:r>
            <a:r>
              <a:rPr kumimoji="0" lang="en-GB" sz="1600" b="1" i="0" u="none" strike="noStrike" kern="1200" cap="none" spc="0" normalizeH="0" baseline="0" noProof="0">
                <a:ln>
                  <a:noFill/>
                </a:ln>
                <a:solidFill>
                  <a:srgbClr val="585857"/>
                </a:solidFill>
                <a:effectLst/>
                <a:uLnTx/>
                <a:uFillTx/>
                <a:latin typeface="Aptos"/>
                <a:ea typeface="+mn-ea"/>
                <a:cs typeface="+mn-cs"/>
              </a:rPr>
              <a:t>skills</a:t>
            </a:r>
            <a:r>
              <a:rPr kumimoji="0" lang="en-GB" sz="1600" b="0" i="0" u="none" strike="noStrike" kern="1200" cap="none" spc="0" normalizeH="0" baseline="0" noProof="0">
                <a:ln>
                  <a:noFill/>
                </a:ln>
                <a:solidFill>
                  <a:srgbClr val="585857"/>
                </a:solidFill>
                <a:effectLst/>
                <a:uLnTx/>
                <a:uFillTx/>
                <a:latin typeface="Aptos"/>
                <a:ea typeface="+mn-ea"/>
                <a:cs typeface="+mn-cs"/>
              </a:rPr>
              <a:t> to support them in making a </a:t>
            </a:r>
            <a:r>
              <a:rPr kumimoji="0" lang="en-GB" sz="1600" b="1" i="0" u="none" strike="noStrike" kern="1200" cap="none" spc="0" normalizeH="0" baseline="0" noProof="0">
                <a:ln>
                  <a:noFill/>
                </a:ln>
                <a:solidFill>
                  <a:srgbClr val="585857"/>
                </a:solidFill>
                <a:effectLst/>
                <a:uLnTx/>
                <a:uFillTx/>
                <a:latin typeface="Aptos"/>
                <a:ea typeface="+mn-ea"/>
                <a:cs typeface="+mn-cs"/>
              </a:rPr>
              <a:t>successful transition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585857"/>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585857"/>
                </a:solidFill>
                <a:effectLst/>
                <a:uLnTx/>
                <a:uFillTx/>
                <a:latin typeface="Aptos"/>
                <a:ea typeface="+mn-ea"/>
                <a:cs typeface="+mn-cs"/>
              </a:rPr>
              <a:t>Developed skills and qualifications</a:t>
            </a:r>
            <a:r>
              <a:rPr kumimoji="0" lang="en-GB" sz="1600" b="0" i="0" u="none" strike="noStrike" kern="1200" cap="none" spc="0" normalizeH="0" baseline="0" noProof="0">
                <a:ln>
                  <a:noFill/>
                </a:ln>
                <a:solidFill>
                  <a:srgbClr val="585857"/>
                </a:solidFill>
                <a:effectLst/>
                <a:uLnTx/>
                <a:uFillTx/>
                <a:latin typeface="Aptos"/>
                <a:ea typeface="+mn-ea"/>
                <a:cs typeface="+mn-cs"/>
              </a:rPr>
              <a:t> relevant to their chosen pathway through employer experiences and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85857"/>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585857"/>
                </a:solidFill>
                <a:effectLst/>
                <a:uLnTx/>
                <a:uFillTx/>
                <a:latin typeface="Aptos"/>
                <a:ea typeface="+mn-ea"/>
                <a:cs typeface="+mn-cs"/>
              </a:rPr>
              <a:t>S</a:t>
            </a:r>
            <a:r>
              <a:rPr kumimoji="0" lang="en-GB" sz="1600" b="1" i="0" u="none" strike="noStrike" kern="1200" cap="none" spc="0" normalizeH="0" baseline="0" noProof="0" err="1">
                <a:ln>
                  <a:noFill/>
                </a:ln>
                <a:solidFill>
                  <a:srgbClr val="585857"/>
                </a:solidFill>
                <a:effectLst/>
                <a:uLnTx/>
                <a:uFillTx/>
                <a:latin typeface="Aptos"/>
                <a:ea typeface="+mn-ea"/>
                <a:cs typeface="+mn-cs"/>
              </a:rPr>
              <a:t>ees</a:t>
            </a:r>
            <a:r>
              <a:rPr kumimoji="0" lang="en-GB" sz="1600" b="1" i="0" u="none" strike="noStrike" kern="1200" cap="none" spc="0" normalizeH="0" baseline="0" noProof="0">
                <a:ln>
                  <a:noFill/>
                </a:ln>
                <a:solidFill>
                  <a:srgbClr val="585857"/>
                </a:solidFill>
                <a:effectLst/>
                <a:uLnTx/>
                <a:uFillTx/>
                <a:latin typeface="Aptos"/>
                <a:ea typeface="+mn-ea"/>
                <a:cs typeface="+mn-cs"/>
              </a:rPr>
              <a:t> the relevance </a:t>
            </a:r>
            <a:r>
              <a:rPr kumimoji="0" lang="en-GB" sz="1600" b="0" i="0" u="none" strike="noStrike" kern="1200" cap="none" spc="0" normalizeH="0" baseline="0" noProof="0">
                <a:ln>
                  <a:noFill/>
                </a:ln>
                <a:solidFill>
                  <a:srgbClr val="585857"/>
                </a:solidFill>
                <a:effectLst/>
                <a:uLnTx/>
                <a:uFillTx/>
                <a:latin typeface="Aptos"/>
                <a:ea typeface="+mn-ea"/>
                <a:cs typeface="+mn-cs"/>
              </a:rPr>
              <a:t>of skills from their curriculum learning and qualifications to their future options</a:t>
            </a:r>
          </a:p>
        </p:txBody>
      </p:sp>
      <p:sp>
        <p:nvSpPr>
          <p:cNvPr id="10" name="TextBox 9">
            <a:extLst>
              <a:ext uri="{FF2B5EF4-FFF2-40B4-BE49-F238E27FC236}">
                <a16:creationId xmlns:a16="http://schemas.microsoft.com/office/drawing/2014/main" id="{2602EFE9-245E-493F-CF59-EE9B035C63AD}"/>
              </a:ext>
            </a:extLst>
          </p:cNvPr>
          <p:cNvSpPr txBox="1"/>
          <p:nvPr/>
        </p:nvSpPr>
        <p:spPr>
          <a:xfrm>
            <a:off x="7431225" y="4476793"/>
            <a:ext cx="4425792" cy="2031325"/>
          </a:xfrm>
          <a:prstGeom prst="rect">
            <a:avLst/>
          </a:prstGeom>
          <a:solidFill>
            <a:schemeClr val="accent5">
              <a:lumMod val="10000"/>
              <a:lumOff val="90000"/>
            </a:schemeClr>
          </a:solidFill>
          <a:ln w="38100">
            <a:solidFill>
              <a:schemeClr val="accent5">
                <a:lumMod val="25000"/>
                <a:lumOff val="75000"/>
              </a:scheme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At the end of </a:t>
            </a:r>
            <a:r>
              <a:rPr kumimoji="0" lang="en-GB" sz="1400" b="1" i="0" u="none" strike="noStrike" kern="1200" cap="none" spc="0" normalizeH="0" baseline="0" noProof="0" err="1">
                <a:ln>
                  <a:noFill/>
                </a:ln>
                <a:solidFill>
                  <a:srgbClr val="00A9A9"/>
                </a:solidFill>
                <a:effectLst/>
                <a:uLnTx/>
                <a:uFillTx/>
                <a:latin typeface="Aptos"/>
                <a:ea typeface="+mn-ea"/>
                <a:cs typeface="+mn-cs"/>
              </a:rPr>
              <a:t>equalex</a:t>
            </a:r>
            <a:r>
              <a:rPr kumimoji="0" lang="en-GB" sz="1400" b="1" i="0" u="none" strike="noStrike" kern="1200" cap="none" spc="0" normalizeH="0" baseline="0" noProof="0">
                <a:ln>
                  <a:noFill/>
                </a:ln>
                <a:solidFill>
                  <a:srgbClr val="00A9A9"/>
                </a:solidFill>
                <a:effectLst/>
                <a:uLnTx/>
                <a:uFillTx/>
                <a:latin typeface="Aptos"/>
                <a:ea typeface="+mn-ea"/>
                <a:cs typeface="+mn-cs"/>
              </a:rPr>
              <a:t>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A9A9"/>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Understands pathways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Realises own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Sees the relevance of curriculum to workplace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Has agency in own skills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A9A9"/>
                </a:solidFill>
                <a:effectLst/>
                <a:uLnTx/>
                <a:uFillTx/>
                <a:latin typeface="Aptos"/>
                <a:ea typeface="+mn-ea"/>
                <a:cs typeface="+mn-cs"/>
              </a:rPr>
              <a:t>Has improved careers readiness 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A9A9"/>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A9A9"/>
              </a:solidFill>
              <a:effectLst/>
              <a:uLnTx/>
              <a:uFillTx/>
              <a:latin typeface="Aptos" panose="020B0004020202020204" pitchFamily="34" charset="0"/>
              <a:ea typeface="+mn-ea"/>
              <a:cs typeface="+mn-cs"/>
            </a:endParaRPr>
          </a:p>
        </p:txBody>
      </p:sp>
      <p:pic>
        <p:nvPicPr>
          <p:cNvPr id="4" name="Picture 2">
            <a:extLst>
              <a:ext uri="{FF2B5EF4-FFF2-40B4-BE49-F238E27FC236}">
                <a16:creationId xmlns:a16="http://schemas.microsoft.com/office/drawing/2014/main" id="{0593F340-3993-9043-61A2-9A3557391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234" y="4057233"/>
            <a:ext cx="2273617" cy="227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94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9EF56-8C32-4BC1-8FFC-2E77026168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1F980A-6CF9-A035-83FA-6C0C096AE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0652FC-2AD3-0140-A404-2F85095173EC}"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85857">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89ABCC-80F5-1173-6D4C-03139940ACFE}"/>
              </a:ext>
            </a:extLst>
          </p:cNvPr>
          <p:cNvSpPr txBox="1"/>
          <p:nvPr/>
        </p:nvSpPr>
        <p:spPr>
          <a:xfrm>
            <a:off x="628650" y="548640"/>
            <a:ext cx="7018020" cy="584775"/>
          </a:xfrm>
          <a:prstGeom prst="rect">
            <a:avLst/>
          </a:prstGeom>
          <a:noFill/>
        </p:spPr>
        <p:txBody>
          <a:bodyPr wrap="square" lIns="91440" tIns="45720" rIns="91440" bIns="45720" rtlCol="0" anchor="t">
            <a:spAutoFit/>
          </a:bodyPr>
          <a:lstStyle/>
          <a:p>
            <a:pPr>
              <a:defRPr/>
            </a:pPr>
            <a:r>
              <a:rPr lang="en-GB" sz="3200" b="1">
                <a:solidFill>
                  <a:srgbClr val="00A9A9"/>
                </a:solidFill>
                <a:latin typeface="Calibri" panose="020F0502020204030204"/>
              </a:rPr>
              <a:t>Learning Objectives </a:t>
            </a:r>
            <a:endParaRPr kumimoji="0" lang="en-GB" sz="3200" b="1" i="0" u="none" strike="noStrike" kern="1200" cap="none" spc="0" normalizeH="0" baseline="0" noProof="0">
              <a:ln>
                <a:noFill/>
              </a:ln>
              <a:solidFill>
                <a:srgbClr val="00A9A9"/>
              </a:solidFill>
              <a:effectLst/>
              <a:uLnTx/>
              <a:uFillTx/>
              <a:latin typeface="Calibri" panose="020F0502020204030204"/>
              <a:ea typeface="+mn-ea"/>
              <a:cs typeface="+mn-cs"/>
            </a:endParaRPr>
          </a:p>
        </p:txBody>
      </p:sp>
      <p:pic>
        <p:nvPicPr>
          <p:cNvPr id="4" name="Picture 3" descr="A screenshot of a computer&#10;&#10;AI-generated content may be incorrect.">
            <a:extLst>
              <a:ext uri="{FF2B5EF4-FFF2-40B4-BE49-F238E27FC236}">
                <a16:creationId xmlns:a16="http://schemas.microsoft.com/office/drawing/2014/main" id="{AC46C0C7-720B-43D1-BB74-F257F1F530F6}"/>
              </a:ext>
            </a:extLst>
          </p:cNvPr>
          <p:cNvPicPr>
            <a:picLocks noChangeAspect="1"/>
          </p:cNvPicPr>
          <p:nvPr/>
        </p:nvPicPr>
        <p:blipFill>
          <a:blip r:embed="rId3"/>
          <a:srcRect t="7038" r="2698" b="20796"/>
          <a:stretch>
            <a:fillRect/>
          </a:stretch>
        </p:blipFill>
        <p:spPr>
          <a:xfrm>
            <a:off x="281354" y="1152224"/>
            <a:ext cx="10781881" cy="5705776"/>
          </a:xfrm>
          <a:prstGeom prst="rect">
            <a:avLst/>
          </a:prstGeom>
        </p:spPr>
      </p:pic>
    </p:spTree>
    <p:extLst>
      <p:ext uri="{BB962C8B-B14F-4D97-AF65-F5344CB8AC3E}">
        <p14:creationId xmlns:p14="http://schemas.microsoft.com/office/powerpoint/2010/main" val="98886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680C7-8E2F-8362-7C26-06BF863717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FAC2-B885-C479-6784-10FC8DD6C968}"/>
              </a:ext>
            </a:extLst>
          </p:cNvPr>
          <p:cNvSpPr>
            <a:spLocks noGrp="1"/>
          </p:cNvSpPr>
          <p:nvPr>
            <p:ph type="body" sz="quarter" idx="10"/>
          </p:nvPr>
        </p:nvSpPr>
        <p:spPr>
          <a:xfrm>
            <a:off x="848100" y="3269957"/>
            <a:ext cx="6389600" cy="506515"/>
          </a:xfrm>
        </p:spPr>
        <p:txBody>
          <a:bodyPr lIns="91440" tIns="45720" rIns="91440" bIns="45720" anchor="t"/>
          <a:lstStyle/>
          <a:p>
            <a:r>
              <a:rPr lang="en-GB" sz="2650" dirty="0">
                <a:latin typeface="Lato"/>
                <a:ea typeface="Lato"/>
                <a:cs typeface="Lato"/>
              </a:rPr>
              <a:t>equalex: in action in education</a:t>
            </a:r>
            <a:endParaRPr lang="en-GB" dirty="0"/>
          </a:p>
        </p:txBody>
      </p:sp>
      <p:sp>
        <p:nvSpPr>
          <p:cNvPr id="3" name="Text Placeholder 1">
            <a:extLst>
              <a:ext uri="{FF2B5EF4-FFF2-40B4-BE49-F238E27FC236}">
                <a16:creationId xmlns:a16="http://schemas.microsoft.com/office/drawing/2014/main" id="{75259583-3082-C93E-2624-15A63F9BA722}"/>
              </a:ext>
            </a:extLst>
          </p:cNvPr>
          <p:cNvSpPr txBox="1">
            <a:spLocks/>
          </p:cNvSpPr>
          <p:nvPr/>
        </p:nvSpPr>
        <p:spPr>
          <a:xfrm>
            <a:off x="848100" y="4016717"/>
            <a:ext cx="6389600" cy="506515"/>
          </a:xfrm>
          <a:prstGeom prst="rect">
            <a:avLst/>
          </a:prstGeom>
        </p:spPr>
        <p:txBody>
          <a:bodyPr lIns="91440" tIns="45720" rIns="91440" bIns="45720" anchor="t"/>
          <a:lstStyle>
            <a:lvl1pPr marL="0" indent="0" algn="l" defTabSz="914262" rtl="0" eaLnBrk="1" latinLnBrk="0" hangingPunct="1">
              <a:lnSpc>
                <a:spcPct val="90000"/>
              </a:lnSpc>
              <a:spcBef>
                <a:spcPts val="1000"/>
              </a:spcBef>
              <a:buFont typeface="Arial" panose="020B0604020202020204" pitchFamily="34" charset="0"/>
              <a:buNone/>
              <a:defRPr sz="2698" b="1"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697" indent="-228565" algn="l" defTabSz="9142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8" indent="-228565" algn="l" defTabSz="9142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9"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0"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1"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2"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3"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4" indent="-228565" algn="l" defTabSz="91426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6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50" b="1" i="0" u="none" strike="noStrike" kern="1200" cap="none" spc="0" normalizeH="0" baseline="0" noProof="0" dirty="0">
                <a:ln>
                  <a:noFill/>
                </a:ln>
                <a:solidFill>
                  <a:srgbClr val="FFFFFF"/>
                </a:solidFill>
                <a:effectLst/>
                <a:uLnTx/>
                <a:uFillTx/>
                <a:latin typeface="Lato"/>
                <a:ea typeface="Lato"/>
                <a:cs typeface="Lato"/>
              </a:rPr>
              <a:t>Pilots and testing</a:t>
            </a:r>
            <a:endParaRPr kumimoji="0" lang="en-GB" sz="2698"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46315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0041-233A-DB90-706B-1F0708BBA8E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3AA8FB7-F4D4-646B-F74B-16220649317C}"/>
              </a:ext>
            </a:extLst>
          </p:cNvPr>
          <p:cNvSpPr txBox="1"/>
          <p:nvPr/>
        </p:nvSpPr>
        <p:spPr>
          <a:xfrm>
            <a:off x="1539867" y="1298182"/>
            <a:ext cx="10017313" cy="409342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6E51"/>
                </a:solidFill>
                <a:effectLst/>
                <a:uLnTx/>
                <a:uFillTx/>
                <a:latin typeface="Lato"/>
                <a:ea typeface="Lato Thin"/>
                <a:cs typeface="Latha"/>
              </a:rPr>
              <a:t>Examples include: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1"/>
              </a:solidFill>
              <a:effectLst/>
              <a:uLnTx/>
              <a:uFillTx/>
              <a:latin typeface="Lato" panose="020F0502020204030203" pitchFamily="34" charset="77"/>
              <a:ea typeface="Lato Thin" panose="020F0502020204030203" pitchFamily="34" charset="0"/>
              <a:cs typeface="Lath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484947"/>
                </a:solidFill>
                <a:effectLst/>
                <a:uLnTx/>
                <a:uFillTx/>
                <a:latin typeface="Lato"/>
                <a:ea typeface="Lato Thin"/>
                <a:cs typeface="Latha"/>
              </a:rPr>
              <a:t>Redevelopment of curriculum model with careers at heart  - </a:t>
            </a:r>
            <a:r>
              <a:rPr kumimoji="0" lang="en-GB" sz="2000" b="1" i="0" u="none" strike="noStrike" kern="1200" cap="none" spc="0" normalizeH="0" baseline="0" noProof="0">
                <a:ln>
                  <a:noFill/>
                </a:ln>
                <a:solidFill>
                  <a:srgbClr val="484947"/>
                </a:solidFill>
                <a:effectLst/>
                <a:uLnTx/>
                <a:uFillTx/>
                <a:latin typeface="Lato"/>
                <a:ea typeface="Lato Thin"/>
                <a:cs typeface="Latha"/>
              </a:rPr>
              <a:t>Three Spires Trust,</a:t>
            </a:r>
            <a:r>
              <a:rPr kumimoji="0" lang="en-GB" sz="2000" b="0" i="0" u="none" strike="noStrike" kern="1200" cap="none" spc="0" normalizeH="0" baseline="0" noProof="0">
                <a:ln>
                  <a:noFill/>
                </a:ln>
                <a:solidFill>
                  <a:srgbClr val="484947"/>
                </a:solidFill>
                <a:effectLst/>
                <a:uLnTx/>
                <a:uFillTx/>
                <a:latin typeface="Lato"/>
                <a:ea typeface="Lato Thin"/>
                <a:cs typeface="Latha"/>
              </a:rPr>
              <a:t> Next Gen KS3 curriculum model based around jobs in 2030. Workplace experiences will permeate and be mapped across the whole curriculum.</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a:ln>
                <a:noFill/>
              </a:ln>
              <a:solidFill>
                <a:srgbClr val="484947"/>
              </a:solidFill>
              <a:effectLst/>
              <a:uLnTx/>
              <a:uFillTx/>
              <a:latin typeface="Lato" panose="020F0502020204030203" pitchFamily="34" charset="77"/>
              <a:ea typeface="Lato Thin" panose="020F0502020204030203" pitchFamily="34" charset="0"/>
              <a:cs typeface="Lath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84947"/>
                </a:solidFill>
                <a:effectLst/>
                <a:uLnTx/>
                <a:uFillTx/>
                <a:latin typeface="Lato"/>
                <a:ea typeface="Lato Thin"/>
                <a:cs typeface="Latha"/>
              </a:rPr>
              <a:t>Hartlepool Aspire Trust</a:t>
            </a:r>
            <a:r>
              <a:rPr kumimoji="0" lang="en-GB" sz="2000" b="0" i="0" u="none" strike="noStrike" kern="1200" cap="none" spc="0" normalizeH="0" baseline="0" noProof="0">
                <a:ln>
                  <a:noFill/>
                </a:ln>
                <a:solidFill>
                  <a:srgbClr val="484947"/>
                </a:solidFill>
                <a:effectLst/>
                <a:uLnTx/>
                <a:uFillTx/>
                <a:latin typeface="Lato"/>
                <a:ea typeface="Lato Thin"/>
                <a:cs typeface="Latha"/>
              </a:rPr>
              <a:t> Specialist provision – curriculum centred around enterprise skills with continuous workplace experiences interwoven throughout to meet needs including </a:t>
            </a:r>
            <a:r>
              <a:rPr kumimoji="0" lang="en-GB" sz="2000" b="0" i="0" u="none" strike="noStrike" kern="1200" cap="none" spc="0" normalizeH="0" baseline="0" noProof="0" err="1">
                <a:ln>
                  <a:noFill/>
                </a:ln>
                <a:solidFill>
                  <a:srgbClr val="484947"/>
                </a:solidFill>
                <a:effectLst/>
                <a:uLnTx/>
                <a:uFillTx/>
                <a:latin typeface="Lato"/>
                <a:ea typeface="Lato Thin"/>
                <a:cs typeface="Latha"/>
              </a:rPr>
              <a:t>Catcote</a:t>
            </a:r>
            <a:r>
              <a:rPr kumimoji="0" lang="en-GB" sz="2000" b="0" i="0" u="none" strike="noStrike" kern="1200" cap="none" spc="0" normalizeH="0" baseline="0" noProof="0">
                <a:ln>
                  <a:noFill/>
                </a:ln>
                <a:solidFill>
                  <a:srgbClr val="484947"/>
                </a:solidFill>
                <a:effectLst/>
                <a:uLnTx/>
                <a:uFillTx/>
                <a:latin typeface="Lato"/>
                <a:ea typeface="Lato Thin"/>
                <a:cs typeface="Latha"/>
              </a:rPr>
              <a:t> Crew for MLD learners </a:t>
            </a:r>
            <a:endParaRPr kumimoji="0" lang="en-GB" sz="2000" b="0" i="0" u="none" strike="noStrike" kern="1200" cap="none" spc="0" normalizeH="0" baseline="0" noProof="0">
              <a:ln>
                <a:noFill/>
              </a:ln>
              <a:solidFill>
                <a:srgbClr val="484947"/>
              </a:solidFill>
              <a:effectLst/>
              <a:uLnTx/>
              <a:uFillTx/>
              <a:latin typeface="Lato" panose="020F0502020204030203" pitchFamily="34" charset="77"/>
              <a:ea typeface="Lato Thin" panose="020F0502020204030203" pitchFamily="34" charset="0"/>
              <a:cs typeface="Lath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a:ln>
                <a:noFill/>
              </a:ln>
              <a:solidFill>
                <a:srgbClr val="484947"/>
              </a:solidFill>
              <a:effectLst/>
              <a:uLnTx/>
              <a:uFillTx/>
              <a:latin typeface="Lato" panose="020F0502020204030203" pitchFamily="34" charset="77"/>
              <a:ea typeface="Lato Thin" panose="020F0502020204030203" pitchFamily="34" charset="0"/>
              <a:cs typeface="Lath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84947"/>
                </a:solidFill>
                <a:effectLst/>
                <a:uLnTx/>
                <a:uFillTx/>
                <a:latin typeface="Lato"/>
                <a:ea typeface="Lato Thin"/>
                <a:cs typeface="Latha"/>
              </a:rPr>
              <a:t>Greater Manchester Careers Hu</a:t>
            </a:r>
            <a:r>
              <a:rPr kumimoji="0" lang="en-GB" sz="2000" b="0" i="0" u="none" strike="noStrike" kern="1200" cap="none" spc="0" normalizeH="0" baseline="0" noProof="0">
                <a:ln>
                  <a:noFill/>
                </a:ln>
                <a:solidFill>
                  <a:srgbClr val="484947"/>
                </a:solidFill>
                <a:effectLst/>
                <a:uLnTx/>
                <a:uFillTx/>
                <a:latin typeface="Lato"/>
                <a:ea typeface="Lato Thin"/>
                <a:cs typeface="Latha"/>
              </a:rPr>
              <a:t>b is using </a:t>
            </a:r>
            <a:r>
              <a:rPr kumimoji="0" lang="en-GB" sz="2000" b="0" i="0" u="none" strike="noStrike" kern="1200" cap="none" spc="0" normalizeH="0" baseline="0" noProof="0" err="1">
                <a:ln>
                  <a:noFill/>
                </a:ln>
                <a:solidFill>
                  <a:srgbClr val="484947"/>
                </a:solidFill>
                <a:effectLst/>
                <a:uLnTx/>
                <a:uFillTx/>
                <a:latin typeface="Lato"/>
                <a:ea typeface="Lato Thin"/>
                <a:cs typeface="Latha"/>
              </a:rPr>
              <a:t>equalex</a:t>
            </a:r>
            <a:r>
              <a:rPr kumimoji="0" lang="en-GB" sz="2000" b="0" i="0" u="none" strike="noStrike" kern="1200" cap="none" spc="0" normalizeH="0" baseline="0" noProof="0">
                <a:ln>
                  <a:noFill/>
                </a:ln>
                <a:solidFill>
                  <a:srgbClr val="484947"/>
                </a:solidFill>
                <a:effectLst/>
                <a:uLnTx/>
                <a:uFillTx/>
                <a:latin typeface="Lato"/>
                <a:ea typeface="Lato Thin"/>
                <a:cs typeface="Latha"/>
              </a:rPr>
              <a:t> as an element of the </a:t>
            </a:r>
            <a:r>
              <a:rPr kumimoji="0" lang="en-GB" sz="2000" b="0" i="0" u="none" strike="noStrike" kern="1200" cap="none" spc="0" normalizeH="0" baseline="0" noProof="0" err="1">
                <a:ln>
                  <a:noFill/>
                </a:ln>
                <a:solidFill>
                  <a:srgbClr val="484947"/>
                </a:solidFill>
                <a:effectLst/>
                <a:uLnTx/>
                <a:uFillTx/>
                <a:latin typeface="Lato"/>
                <a:ea typeface="Lato Thin"/>
                <a:cs typeface="Latha"/>
              </a:rPr>
              <a:t>Mbacc</a:t>
            </a:r>
            <a:r>
              <a:rPr kumimoji="0" lang="en-GB" sz="2000" b="0" i="0" u="none" strike="noStrike" kern="1200" cap="none" spc="0" normalizeH="0" baseline="0" noProof="0">
                <a:ln>
                  <a:noFill/>
                </a:ln>
                <a:solidFill>
                  <a:srgbClr val="484947"/>
                </a:solidFill>
                <a:effectLst/>
                <a:uLnTx/>
                <a:uFillTx/>
                <a:latin typeface="Lato"/>
                <a:ea typeface="Lato Thin"/>
                <a:cs typeface="Latha"/>
              </a:rPr>
              <a:t> model around vocational and technical education pathways </a:t>
            </a:r>
            <a:endParaRPr kumimoji="0" lang="en-GB" sz="2000" b="0" i="0" u="none" strike="noStrike" kern="1200" cap="none" spc="0" normalizeH="0" baseline="0" noProof="0">
              <a:ln>
                <a:noFill/>
              </a:ln>
              <a:solidFill>
                <a:srgbClr val="484947"/>
              </a:solidFill>
              <a:effectLst/>
              <a:uLnTx/>
              <a:uFillTx/>
              <a:latin typeface="Lato" panose="020F0502020204030203" pitchFamily="34" charset="77"/>
              <a:ea typeface="Lato Thin" panose="020F0502020204030203" pitchFamily="34" charset="0"/>
              <a:cs typeface="Lath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a:ln>
                <a:noFill/>
              </a:ln>
              <a:solidFill>
                <a:srgbClr val="484947"/>
              </a:solidFill>
              <a:effectLst/>
              <a:uLnTx/>
              <a:uFillTx/>
              <a:latin typeface="Lato" panose="020F0502020204030203" pitchFamily="34" charset="77"/>
              <a:ea typeface="Lato Thin" panose="020F0502020204030203" pitchFamily="34" charset="0"/>
              <a:cs typeface="Latha" panose="020B0604020202020204" pitchFamily="34" charset="0"/>
            </a:endParaRPr>
          </a:p>
        </p:txBody>
      </p:sp>
      <p:sp>
        <p:nvSpPr>
          <p:cNvPr id="11" name="TextBox 10">
            <a:extLst>
              <a:ext uri="{FF2B5EF4-FFF2-40B4-BE49-F238E27FC236}">
                <a16:creationId xmlns:a16="http://schemas.microsoft.com/office/drawing/2014/main" id="{DD9B64F9-60EA-4DE6-2B9A-AF84A3059FD3}"/>
              </a:ext>
            </a:extLst>
          </p:cNvPr>
          <p:cNvSpPr txBox="1"/>
          <p:nvPr/>
        </p:nvSpPr>
        <p:spPr>
          <a:xfrm>
            <a:off x="1539867" y="514140"/>
            <a:ext cx="609805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Lato"/>
                <a:ea typeface="Lato Thin"/>
                <a:cs typeface="Latha"/>
              </a:rPr>
              <a:t>Curriculum led </a:t>
            </a:r>
            <a:endParaRPr kumimoji="0" lang="en-GB" sz="2800" b="1" i="0" u="none" strike="noStrike" kern="1200" cap="none" spc="0" normalizeH="0" baseline="0" noProof="0">
              <a:ln>
                <a:noFill/>
              </a:ln>
              <a:solidFill>
                <a:srgbClr val="00A9A9"/>
              </a:solidFill>
              <a:effectLst/>
              <a:uLnTx/>
              <a:uFillTx/>
              <a:latin typeface="Lato"/>
              <a:ea typeface="Lato Thin" panose="020F0502020204030203" pitchFamily="34" charset="0"/>
              <a:cs typeface="Latha"/>
            </a:endParaRPr>
          </a:p>
        </p:txBody>
      </p:sp>
      <p:sp>
        <p:nvSpPr>
          <p:cNvPr id="4" name="Rectangle 3">
            <a:extLst>
              <a:ext uri="{FF2B5EF4-FFF2-40B4-BE49-F238E27FC236}">
                <a16:creationId xmlns:a16="http://schemas.microsoft.com/office/drawing/2014/main" id="{2D6E4DDE-C8DF-397F-FA0D-DB928A3B6583}"/>
              </a:ext>
            </a:extLst>
          </p:cNvPr>
          <p:cNvSpPr/>
          <p:nvPr/>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77"/>
              <a:ea typeface="+mn-ea"/>
              <a:cs typeface="Latha" panose="020B0604020202020204" pitchFamily="34" charset="0"/>
            </a:endParaRPr>
          </a:p>
        </p:txBody>
      </p:sp>
      <p:pic>
        <p:nvPicPr>
          <p:cNvPr id="8" name="Picture 7" descr="Icon of a person">
            <a:extLst>
              <a:ext uri="{FF2B5EF4-FFF2-40B4-BE49-F238E27FC236}">
                <a16:creationId xmlns:a16="http://schemas.microsoft.com/office/drawing/2014/main" id="{D6F370A6-3119-58BC-2965-183F787EA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sp>
        <p:nvSpPr>
          <p:cNvPr id="16" name="TextBox 15">
            <a:extLst>
              <a:ext uri="{FF2B5EF4-FFF2-40B4-BE49-F238E27FC236}">
                <a16:creationId xmlns:a16="http://schemas.microsoft.com/office/drawing/2014/main" id="{786190F0-0090-F01E-27E3-F5086E2C1684}"/>
              </a:ext>
            </a:extLst>
          </p:cNvPr>
          <p:cNvSpPr txBox="1"/>
          <p:nvPr/>
        </p:nvSpPr>
        <p:spPr>
          <a:xfrm>
            <a:off x="1662371" y="5293468"/>
            <a:ext cx="4745153" cy="1200329"/>
          </a:xfrm>
          <a:prstGeom prst="rect">
            <a:avLst/>
          </a:prstGeom>
          <a:solidFill>
            <a:srgbClr val="155045">
              <a:alpha val="9804"/>
            </a:srgb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Equalex</a:t>
            </a:r>
            <a:r>
              <a:rPr kumimoji="0" lang="en-GB" sz="1800" b="1"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 tiers: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T1 – Introduce &amp; Inspire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T2 – Investigate &amp; Explore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T3 – Apply &amp; Demonstrate</a:t>
            </a:r>
          </a:p>
        </p:txBody>
      </p:sp>
    </p:spTree>
    <p:extLst>
      <p:ext uri="{BB962C8B-B14F-4D97-AF65-F5344CB8AC3E}">
        <p14:creationId xmlns:p14="http://schemas.microsoft.com/office/powerpoint/2010/main" val="3181074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BCB6D-514E-9592-A476-324DBFC233B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B9B814D-BBDA-932C-2135-38825A35971A}"/>
              </a:ext>
            </a:extLst>
          </p:cNvPr>
          <p:cNvSpPr txBox="1"/>
          <p:nvPr/>
        </p:nvSpPr>
        <p:spPr>
          <a:xfrm>
            <a:off x="1539867" y="1298182"/>
            <a:ext cx="10242006" cy="378565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6E51"/>
                </a:solidFill>
                <a:effectLst/>
                <a:uLnTx/>
                <a:uFillTx/>
                <a:latin typeface="Lato"/>
                <a:ea typeface="Lato Thin"/>
                <a:cs typeface="Latha"/>
              </a:rPr>
              <a:t>Examples include: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ED6E51"/>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dirty="0">
                <a:ln>
                  <a:noFill/>
                </a:ln>
                <a:solidFill>
                  <a:srgbClr val="484947"/>
                </a:solidFill>
                <a:effectLst/>
                <a:uLnTx/>
                <a:uFillTx/>
                <a:latin typeface="Lato"/>
                <a:ea typeface="Lato Thin"/>
                <a:cs typeface="Latha"/>
              </a:rPr>
              <a:t>Priory Federation of Academies Trust</a:t>
            </a:r>
            <a:r>
              <a:rPr kumimoji="0" lang="en-GB" sz="2000" b="0" i="0" u="none" strike="noStrike" kern="1200" cap="none" spc="0" normalizeH="0" baseline="0" noProof="0" dirty="0">
                <a:ln>
                  <a:noFill/>
                </a:ln>
                <a:solidFill>
                  <a:srgbClr val="484947"/>
                </a:solidFill>
                <a:effectLst/>
                <a:uLnTx/>
                <a:uFillTx/>
                <a:latin typeface="Lato"/>
                <a:ea typeface="Lato Thin"/>
                <a:cs typeface="Latha"/>
              </a:rPr>
              <a:t> progressive model from Year 7 – 11 with focus on employer engagement through encounters and experiences which progressively builds skills throughout the 5year approach including technical education focus.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dirty="0">
              <a:ln>
                <a:noFill/>
              </a:ln>
              <a:solidFill>
                <a:srgbClr val="484947"/>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dirty="0" err="1">
                <a:ln>
                  <a:noFill/>
                </a:ln>
                <a:solidFill>
                  <a:srgbClr val="484947"/>
                </a:solidFill>
                <a:effectLst/>
                <a:uLnTx/>
                <a:uFillTx/>
                <a:latin typeface="Lato"/>
                <a:ea typeface="Lato Thin"/>
                <a:cs typeface="Latha"/>
              </a:rPr>
              <a:t>Catcote</a:t>
            </a:r>
            <a:r>
              <a:rPr kumimoji="0" lang="en-GB" sz="2000" b="1" i="0" u="none" strike="noStrike" kern="1200" cap="none" spc="0" normalizeH="0" baseline="0" noProof="0" dirty="0">
                <a:ln>
                  <a:noFill/>
                </a:ln>
                <a:solidFill>
                  <a:srgbClr val="484947"/>
                </a:solidFill>
                <a:effectLst/>
                <a:uLnTx/>
                <a:uFillTx/>
                <a:latin typeface="Lato"/>
                <a:ea typeface="Lato Thin"/>
                <a:cs typeface="Latha"/>
              </a:rPr>
              <a:t> Academy</a:t>
            </a:r>
            <a:r>
              <a:rPr kumimoji="0" lang="en-GB" sz="2000" b="0" i="0" u="none" strike="noStrike" kern="1200" cap="none" spc="0" normalizeH="0" baseline="0" noProof="0" dirty="0">
                <a:ln>
                  <a:noFill/>
                </a:ln>
                <a:solidFill>
                  <a:srgbClr val="484947"/>
                </a:solidFill>
                <a:effectLst/>
                <a:uLnTx/>
                <a:uFillTx/>
                <a:latin typeface="Lato"/>
                <a:ea typeface="Lato Thin"/>
                <a:cs typeface="Latha"/>
              </a:rPr>
              <a:t> is using a progressive approach with their Red pathway learners supporting them to gain multiple experiences through employer led projects incorporating a progressive skills-based model from internal to external experiences.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dirty="0">
              <a:ln>
                <a:noFill/>
              </a:ln>
              <a:solidFill>
                <a:srgbClr val="484947"/>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dirty="0">
              <a:ln>
                <a:noFill/>
              </a:ln>
              <a:solidFill>
                <a:srgbClr val="484947"/>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dirty="0">
              <a:ln>
                <a:noFill/>
              </a:ln>
              <a:solidFill>
                <a:srgbClr val="484947"/>
              </a:solidFill>
              <a:effectLst/>
              <a:uLnTx/>
              <a:uFillTx/>
              <a:latin typeface="Lato"/>
              <a:ea typeface="Lato Thin"/>
              <a:cs typeface="Latha"/>
            </a:endParaRPr>
          </a:p>
        </p:txBody>
      </p:sp>
      <p:sp>
        <p:nvSpPr>
          <p:cNvPr id="11" name="TextBox 10">
            <a:extLst>
              <a:ext uri="{FF2B5EF4-FFF2-40B4-BE49-F238E27FC236}">
                <a16:creationId xmlns:a16="http://schemas.microsoft.com/office/drawing/2014/main" id="{7CAF105D-9933-FF49-F226-CF50DC947CD6}"/>
              </a:ext>
            </a:extLst>
          </p:cNvPr>
          <p:cNvSpPr txBox="1"/>
          <p:nvPr/>
        </p:nvSpPr>
        <p:spPr>
          <a:xfrm>
            <a:off x="1539867" y="514140"/>
            <a:ext cx="609805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Lato"/>
                <a:ea typeface="Lato Thin"/>
                <a:cs typeface="Latha"/>
              </a:rPr>
              <a:t>Multiple progressive example</a:t>
            </a:r>
            <a:endParaRPr kumimoji="0" lang="en-GB" sz="2800" b="1" i="0" u="none" strike="noStrike" kern="1200" cap="none" spc="0" normalizeH="0" baseline="0" noProof="0">
              <a:ln>
                <a:noFill/>
              </a:ln>
              <a:solidFill>
                <a:srgbClr val="00A9A9"/>
              </a:solidFill>
              <a:effectLst/>
              <a:uLnTx/>
              <a:uFillTx/>
              <a:latin typeface="Lato"/>
              <a:ea typeface="Lato Thin" panose="020F0502020204030203" pitchFamily="34" charset="0"/>
              <a:cs typeface="Latha"/>
            </a:endParaRPr>
          </a:p>
        </p:txBody>
      </p:sp>
      <p:sp>
        <p:nvSpPr>
          <p:cNvPr id="4" name="Rectangle 3">
            <a:extLst>
              <a:ext uri="{FF2B5EF4-FFF2-40B4-BE49-F238E27FC236}">
                <a16:creationId xmlns:a16="http://schemas.microsoft.com/office/drawing/2014/main" id="{D14F3DC7-8564-3FE1-DB6A-756067939770}"/>
              </a:ext>
            </a:extLst>
          </p:cNvPr>
          <p:cNvSpPr/>
          <p:nvPr/>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77"/>
              <a:ea typeface="+mn-ea"/>
              <a:cs typeface="Latha" panose="020B0604020202020204" pitchFamily="34" charset="0"/>
            </a:endParaRPr>
          </a:p>
        </p:txBody>
      </p:sp>
      <p:pic>
        <p:nvPicPr>
          <p:cNvPr id="8" name="Picture 7" descr="Icon of a person">
            <a:extLst>
              <a:ext uri="{FF2B5EF4-FFF2-40B4-BE49-F238E27FC236}">
                <a16:creationId xmlns:a16="http://schemas.microsoft.com/office/drawing/2014/main" id="{85F8003A-D981-1123-4CC0-BC1FBBCC1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sp>
        <p:nvSpPr>
          <p:cNvPr id="16" name="TextBox 15">
            <a:extLst>
              <a:ext uri="{FF2B5EF4-FFF2-40B4-BE49-F238E27FC236}">
                <a16:creationId xmlns:a16="http://schemas.microsoft.com/office/drawing/2014/main" id="{F70165B3-123E-D7F6-E644-849A6A39A6C2}"/>
              </a:ext>
            </a:extLst>
          </p:cNvPr>
          <p:cNvSpPr txBox="1"/>
          <p:nvPr/>
        </p:nvSpPr>
        <p:spPr>
          <a:xfrm>
            <a:off x="1541791" y="5293468"/>
            <a:ext cx="4745153" cy="1200329"/>
          </a:xfrm>
          <a:prstGeom prst="rect">
            <a:avLst/>
          </a:prstGeom>
          <a:solidFill>
            <a:srgbClr val="155045">
              <a:alpha val="9804"/>
            </a:srgb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Equalex</a:t>
            </a:r>
            <a:r>
              <a:rPr kumimoji="0" lang="en-GB" sz="1800" b="1"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 tiers: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T1 – Introduce &amp; Inspire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T2 – Investigate &amp; Explore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T3 – Apply &amp; Demonstrate</a:t>
            </a:r>
          </a:p>
        </p:txBody>
      </p:sp>
    </p:spTree>
    <p:extLst>
      <p:ext uri="{BB962C8B-B14F-4D97-AF65-F5344CB8AC3E}">
        <p14:creationId xmlns:p14="http://schemas.microsoft.com/office/powerpoint/2010/main" val="4088411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AE8D6-C040-32A0-2CD6-EA88BCAE0FB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9883F52-EA90-EDA2-EC7A-ED2A425667FB}"/>
              </a:ext>
            </a:extLst>
          </p:cNvPr>
          <p:cNvSpPr txBox="1"/>
          <p:nvPr/>
        </p:nvSpPr>
        <p:spPr>
          <a:xfrm>
            <a:off x="1539867" y="1337258"/>
            <a:ext cx="4478160" cy="40011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6E51"/>
                </a:solidFill>
                <a:effectLst/>
                <a:uLnTx/>
                <a:uFillTx/>
                <a:latin typeface="Lato"/>
                <a:ea typeface="Lato Thin"/>
                <a:cs typeface="Latha"/>
              </a:rPr>
              <a:t> </a:t>
            </a:r>
          </a:p>
        </p:txBody>
      </p:sp>
      <p:sp>
        <p:nvSpPr>
          <p:cNvPr id="11" name="TextBox 10">
            <a:extLst>
              <a:ext uri="{FF2B5EF4-FFF2-40B4-BE49-F238E27FC236}">
                <a16:creationId xmlns:a16="http://schemas.microsoft.com/office/drawing/2014/main" id="{DED2288F-D26A-7959-38E8-20B2110F6B25}"/>
              </a:ext>
            </a:extLst>
          </p:cNvPr>
          <p:cNvSpPr txBox="1"/>
          <p:nvPr/>
        </p:nvSpPr>
        <p:spPr>
          <a:xfrm>
            <a:off x="1539867" y="514140"/>
            <a:ext cx="609805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Lato"/>
                <a:ea typeface="Lato Thin"/>
                <a:cs typeface="Latha"/>
              </a:rPr>
              <a:t>Enhancement examples</a:t>
            </a:r>
            <a:endParaRPr kumimoji="0" lang="en-GB" sz="2800" b="1" i="0" u="none" strike="noStrike" kern="1200" cap="none" spc="0" normalizeH="0" baseline="0" noProof="0">
              <a:ln>
                <a:noFill/>
              </a:ln>
              <a:solidFill>
                <a:srgbClr val="00A9A9"/>
              </a:solidFill>
              <a:effectLst/>
              <a:uLnTx/>
              <a:uFillTx/>
              <a:latin typeface="Lato"/>
              <a:ea typeface="Lato Thin" panose="020F0502020204030203" pitchFamily="34" charset="0"/>
              <a:cs typeface="Latha"/>
            </a:endParaRPr>
          </a:p>
        </p:txBody>
      </p:sp>
      <p:sp>
        <p:nvSpPr>
          <p:cNvPr id="4" name="Rectangle 3">
            <a:extLst>
              <a:ext uri="{FF2B5EF4-FFF2-40B4-BE49-F238E27FC236}">
                <a16:creationId xmlns:a16="http://schemas.microsoft.com/office/drawing/2014/main" id="{8E63DA69-8DEA-E96F-4E68-8AD2BFA5BB3C}"/>
              </a:ext>
            </a:extLst>
          </p:cNvPr>
          <p:cNvSpPr/>
          <p:nvPr/>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77"/>
              <a:ea typeface="+mn-ea"/>
              <a:cs typeface="Latha" panose="020B0604020202020204" pitchFamily="34" charset="0"/>
            </a:endParaRPr>
          </a:p>
        </p:txBody>
      </p:sp>
      <p:pic>
        <p:nvPicPr>
          <p:cNvPr id="8" name="Picture 7" descr="Icon of a person">
            <a:extLst>
              <a:ext uri="{FF2B5EF4-FFF2-40B4-BE49-F238E27FC236}">
                <a16:creationId xmlns:a16="http://schemas.microsoft.com/office/drawing/2014/main" id="{2DD00EBE-A102-796A-2F28-60560678E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sp>
        <p:nvSpPr>
          <p:cNvPr id="2" name="TextBox 1">
            <a:extLst>
              <a:ext uri="{FF2B5EF4-FFF2-40B4-BE49-F238E27FC236}">
                <a16:creationId xmlns:a16="http://schemas.microsoft.com/office/drawing/2014/main" id="{C2BDE815-F3DA-E2E4-824C-40A3F5D5A43D}"/>
              </a:ext>
            </a:extLst>
          </p:cNvPr>
          <p:cNvSpPr txBox="1"/>
          <p:nvPr/>
        </p:nvSpPr>
        <p:spPr>
          <a:xfrm>
            <a:off x="1646886" y="1339413"/>
            <a:ext cx="9825789"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6E51"/>
                </a:solidFill>
                <a:effectLst/>
                <a:uLnTx/>
                <a:uFillTx/>
                <a:latin typeface="Lato"/>
                <a:ea typeface="Lato"/>
                <a:cs typeface="Lato"/>
              </a:rPr>
              <a:t>Examples include:</a:t>
            </a:r>
            <a:endParaRPr kumimoji="0" lang="en-US" sz="1800" b="0" i="0" u="none" strike="noStrike" kern="1200" cap="none" spc="0" normalizeH="0" baseline="0" noProof="0">
              <a:ln>
                <a:noFill/>
              </a:ln>
              <a:solidFill>
                <a:srgbClr val="484947"/>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84947"/>
                </a:solidFill>
                <a:effectLst/>
                <a:uLnTx/>
                <a:uFillTx/>
                <a:latin typeface="Lato"/>
                <a:ea typeface="Lato"/>
                <a:cs typeface="Lato"/>
              </a:rPr>
              <a:t>Lift Academies Trust</a:t>
            </a:r>
            <a:r>
              <a:rPr kumimoji="0" lang="en-GB" sz="1800" b="0" i="0" u="none" strike="noStrike" kern="1200" cap="none" spc="0" normalizeH="0" baseline="0" noProof="0">
                <a:ln>
                  <a:noFill/>
                </a:ln>
                <a:solidFill>
                  <a:srgbClr val="484947"/>
                </a:solidFill>
                <a:effectLst/>
                <a:uLnTx/>
                <a:uFillTx/>
                <a:latin typeface="Lato"/>
                <a:ea typeface="Lato"/>
                <a:cs typeface="Lato"/>
              </a:rPr>
              <a:t> have several models in pilot including:</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srgbClr val="484947"/>
                </a:solidFill>
                <a:effectLst/>
                <a:uLnTx/>
                <a:uFillTx/>
                <a:latin typeface="Lato"/>
                <a:ea typeface="Lato"/>
                <a:cs typeface="Lato"/>
              </a:rPr>
              <a:t>Integrating experiences of workplaces into existing careers and character curriculum ‘drop down’ days, initially at KS3</a:t>
            </a: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srgbClr val="484947"/>
                </a:solidFill>
                <a:effectLst/>
                <a:uLnTx/>
                <a:uFillTx/>
                <a:latin typeface="Lato"/>
                <a:ea typeface="Lato"/>
                <a:cs typeface="Lato"/>
              </a:rPr>
              <a:t>Using experiences of workplaces as part of a NEET prevention strategy for young people who persistently disengage.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srgbClr val="484947"/>
                </a:solidFill>
                <a:effectLst/>
                <a:uLnTx/>
                <a:uFillTx/>
                <a:latin typeface="Lato"/>
                <a:ea typeface="Lato"/>
                <a:cs typeface="Lato"/>
              </a:rPr>
              <a:t>Evolving ‘strive time’ (timetabled enrichment) to incorporate experiences of workplaces throughout Y7-Y10.</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srgbClr val="000000"/>
              </a:solidFill>
              <a:effectLst/>
              <a:uLnTx/>
              <a:uFillTx/>
              <a:latin typeface="Lato"/>
              <a:ea typeface="Lato"/>
              <a:cs typeface="Lato"/>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GB" sz="1800" b="1" i="0" u="none" strike="noStrike" kern="1200" cap="none" spc="0" normalizeH="0" baseline="0" noProof="0">
                <a:ln>
                  <a:noFill/>
                </a:ln>
                <a:solidFill>
                  <a:srgbClr val="000000"/>
                </a:solidFill>
                <a:effectLst/>
                <a:uLnTx/>
                <a:uFillTx/>
                <a:latin typeface="Lato"/>
                <a:ea typeface="Lato"/>
                <a:cs typeface="Lato"/>
              </a:rPr>
              <a:t>West Midlands Careers Hub model</a:t>
            </a:r>
            <a:r>
              <a:rPr kumimoji="0" lang="en-GB" sz="1800" b="0" i="0" u="none" strike="noStrike" kern="1200" cap="none" spc="0" normalizeH="0" baseline="0" noProof="0">
                <a:ln>
                  <a:noFill/>
                </a:ln>
                <a:solidFill>
                  <a:srgbClr val="000000"/>
                </a:solidFill>
                <a:effectLst/>
                <a:uLnTx/>
                <a:uFillTx/>
                <a:latin typeface="Lato"/>
                <a:ea typeface="Lato"/>
                <a:cs typeface="Lato"/>
              </a:rPr>
              <a:t> is supporting young people who are disadvantaged by delivering experiences specific to a small group of vulnerable learners to support aspiration raising.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GB" sz="1500" b="1" i="0" u="none" strike="noStrike" kern="1200" cap="none" spc="0" normalizeH="0" baseline="0" noProof="0">
              <a:ln>
                <a:noFill/>
              </a:ln>
              <a:solidFill>
                <a:srgbClr val="484947"/>
              </a:solidFill>
              <a:effectLst/>
              <a:uLnTx/>
              <a:uFillTx/>
              <a:latin typeface="Lato"/>
              <a:ea typeface="Lato"/>
              <a:cs typeface="Lato"/>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GB" sz="1800" b="1" i="0" u="none" strike="noStrike" kern="1200" cap="none" spc="0" normalizeH="0" baseline="0" noProof="0">
                <a:ln>
                  <a:noFill/>
                </a:ln>
                <a:solidFill>
                  <a:srgbClr val="484947"/>
                </a:solidFill>
                <a:effectLst/>
                <a:uLnTx/>
                <a:uFillTx/>
                <a:latin typeface="Lato"/>
                <a:ea typeface="Lato"/>
                <a:cs typeface="Lato"/>
              </a:rPr>
              <a:t>COOP Academies trust model </a:t>
            </a:r>
            <a:r>
              <a:rPr kumimoji="0" lang="en-GB" sz="1800" b="0" i="0" u="none" strike="noStrike" kern="1200" cap="none" spc="0" normalizeH="0" baseline="0" noProof="0">
                <a:ln>
                  <a:noFill/>
                </a:ln>
                <a:solidFill>
                  <a:srgbClr val="484947"/>
                </a:solidFill>
                <a:effectLst/>
                <a:uLnTx/>
                <a:uFillTx/>
                <a:latin typeface="Lato"/>
                <a:ea typeface="Lato"/>
                <a:cs typeface="Lato"/>
              </a:rPr>
              <a:t>works alongside the existing curriculum to embed a progressive approach to experiences including employer enterprise challenges, encounters with FE alongside work placements.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GB" sz="1500" b="1" i="0" u="none" strike="noStrike" kern="1200" cap="none" spc="0" normalizeH="0" baseline="0" noProof="0">
              <a:ln>
                <a:noFill/>
              </a:ln>
              <a:solidFill>
                <a:srgbClr val="0E2841"/>
              </a:solidFill>
              <a:effectLst/>
              <a:uLnTx/>
              <a:uFillTx/>
              <a:latin typeface="Lato"/>
              <a:ea typeface="Lato"/>
              <a:cs typeface="Lat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49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AE8E-E1CA-EB2B-FBF7-C5EED60BE64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A3B23CF-E504-EC8C-DD7A-17F3A8132E29}"/>
              </a:ext>
            </a:extLst>
          </p:cNvPr>
          <p:cNvSpPr txBox="1"/>
          <p:nvPr/>
        </p:nvSpPr>
        <p:spPr>
          <a:xfrm>
            <a:off x="1539867" y="1287127"/>
            <a:ext cx="10042765" cy="378565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6E51"/>
                </a:solidFill>
                <a:effectLst/>
                <a:uLnTx/>
                <a:uFillTx/>
                <a:latin typeface="Lato"/>
                <a:ea typeface="Lato Thin"/>
                <a:cs typeface="Latha"/>
              </a:rPr>
              <a:t>Examples include: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1"/>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84947"/>
                </a:solidFill>
                <a:effectLst/>
                <a:uLnTx/>
                <a:uFillTx/>
                <a:latin typeface="Lato"/>
                <a:ea typeface="Lato Thin"/>
                <a:cs typeface="Latha"/>
              </a:rPr>
              <a:t>Lift Academies Trust</a:t>
            </a:r>
            <a:r>
              <a:rPr kumimoji="0" lang="en-GB" sz="2000" b="0" i="0" u="none" strike="noStrike" kern="1200" cap="none" spc="0" normalizeH="0" baseline="0" noProof="0">
                <a:ln>
                  <a:noFill/>
                </a:ln>
                <a:solidFill>
                  <a:srgbClr val="484947"/>
                </a:solidFill>
                <a:effectLst/>
                <a:uLnTx/>
                <a:uFillTx/>
                <a:latin typeface="Lato"/>
                <a:ea typeface="Lato Thin"/>
                <a:cs typeface="Latha"/>
              </a:rPr>
              <a:t> model includes curriculum-based activities across KS3 linked to growth sectors to enable traditional block placements in Yr 10 to be planned with intent and purpose linked to equalex outcomes and learner interests and aspirations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1" i="0" u="none" strike="noStrike" kern="1200" cap="none" spc="0" normalizeH="0" baseline="0" noProof="0">
              <a:ln>
                <a:noFill/>
              </a:ln>
              <a:solidFill>
                <a:srgbClr val="484947"/>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84947"/>
                </a:solidFill>
                <a:effectLst/>
                <a:uLnTx/>
                <a:uFillTx/>
                <a:latin typeface="Lato"/>
                <a:ea typeface="Lato Thin"/>
                <a:cs typeface="Latha"/>
              </a:rPr>
              <a:t>Liverpool City Region Careers Hub is </a:t>
            </a:r>
            <a:r>
              <a:rPr kumimoji="0" lang="en-GB" sz="2000" b="0" i="0" u="none" strike="noStrike" kern="1200" cap="none" spc="0" normalizeH="0" baseline="0" noProof="0">
                <a:ln>
                  <a:noFill/>
                </a:ln>
                <a:solidFill>
                  <a:srgbClr val="484947"/>
                </a:solidFill>
                <a:effectLst/>
                <a:uLnTx/>
                <a:uFillTx/>
                <a:latin typeface="Lato"/>
                <a:ea typeface="Lato Thin"/>
                <a:cs typeface="Latha"/>
              </a:rPr>
              <a:t>working to develop and test pipelines of workplace experiences linked to industrial growth and skills needs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a:ln>
                <a:noFill/>
              </a:ln>
              <a:solidFill>
                <a:srgbClr val="484947"/>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1" i="0" u="none" strike="noStrike" kern="1200" cap="none" spc="0" normalizeH="0" baseline="0" noProof="0">
                <a:ln>
                  <a:noFill/>
                </a:ln>
                <a:solidFill>
                  <a:srgbClr val="484947"/>
                </a:solidFill>
                <a:effectLst/>
                <a:uLnTx/>
                <a:uFillTx/>
                <a:latin typeface="Lato"/>
                <a:ea typeface="Lato Thin"/>
                <a:cs typeface="Latha"/>
              </a:rPr>
              <a:t>West Yorkshire Careers Hub</a:t>
            </a:r>
            <a:r>
              <a:rPr kumimoji="0" lang="en-GB" sz="2000" b="0" i="0" u="none" strike="noStrike" kern="1200" cap="none" spc="0" normalizeH="0" baseline="0" noProof="0">
                <a:ln>
                  <a:noFill/>
                </a:ln>
                <a:solidFill>
                  <a:srgbClr val="484947"/>
                </a:solidFill>
                <a:effectLst/>
                <a:uLnTx/>
                <a:uFillTx/>
                <a:latin typeface="Lato"/>
                <a:ea typeface="Lato Thin"/>
                <a:cs typeface="Latha"/>
              </a:rPr>
              <a:t> is working with local delivery providers to support young people and to help schools become better commissioners of workplace experiences</a:t>
            </a:r>
          </a:p>
        </p:txBody>
      </p:sp>
      <p:sp>
        <p:nvSpPr>
          <p:cNvPr id="11" name="TextBox 10">
            <a:extLst>
              <a:ext uri="{FF2B5EF4-FFF2-40B4-BE49-F238E27FC236}">
                <a16:creationId xmlns:a16="http://schemas.microsoft.com/office/drawing/2014/main" id="{F1B94F1A-0D08-5FF8-0D0E-0A7FF3AD3B2C}"/>
              </a:ext>
            </a:extLst>
          </p:cNvPr>
          <p:cNvSpPr txBox="1"/>
          <p:nvPr/>
        </p:nvSpPr>
        <p:spPr>
          <a:xfrm>
            <a:off x="1539866" y="514140"/>
            <a:ext cx="6495423"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Lato"/>
                <a:ea typeface="Lato Thin"/>
                <a:cs typeface="Latha"/>
              </a:rPr>
              <a:t>Sector led example </a:t>
            </a:r>
            <a:endParaRPr kumimoji="0" lang="en-GB" sz="2800" b="1" i="0" u="none" strike="noStrike" kern="1200" cap="none" spc="0" normalizeH="0" baseline="0" noProof="0">
              <a:ln>
                <a:noFill/>
              </a:ln>
              <a:solidFill>
                <a:srgbClr val="00A9A9"/>
              </a:solidFill>
              <a:effectLst/>
              <a:uLnTx/>
              <a:uFillTx/>
              <a:latin typeface="Lato"/>
              <a:ea typeface="Lato Thin" panose="020F0502020204030203" pitchFamily="34" charset="0"/>
              <a:cs typeface="Latha"/>
            </a:endParaRPr>
          </a:p>
        </p:txBody>
      </p:sp>
      <p:sp>
        <p:nvSpPr>
          <p:cNvPr id="4" name="Rectangle 3">
            <a:extLst>
              <a:ext uri="{FF2B5EF4-FFF2-40B4-BE49-F238E27FC236}">
                <a16:creationId xmlns:a16="http://schemas.microsoft.com/office/drawing/2014/main" id="{850BBE94-F4D3-46AE-D9E6-48616C088833}"/>
              </a:ext>
            </a:extLst>
          </p:cNvPr>
          <p:cNvSpPr/>
          <p:nvPr/>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77"/>
              <a:ea typeface="+mn-ea"/>
              <a:cs typeface="Latha" panose="020B0604020202020204" pitchFamily="34" charset="0"/>
            </a:endParaRPr>
          </a:p>
        </p:txBody>
      </p:sp>
      <p:pic>
        <p:nvPicPr>
          <p:cNvPr id="8" name="Picture 7" descr="Icon of a person">
            <a:extLst>
              <a:ext uri="{FF2B5EF4-FFF2-40B4-BE49-F238E27FC236}">
                <a16:creationId xmlns:a16="http://schemas.microsoft.com/office/drawing/2014/main" id="{C0BCF895-9B18-E2C3-2F86-3C2239B5E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sp>
        <p:nvSpPr>
          <p:cNvPr id="16" name="TextBox 15">
            <a:extLst>
              <a:ext uri="{FF2B5EF4-FFF2-40B4-BE49-F238E27FC236}">
                <a16:creationId xmlns:a16="http://schemas.microsoft.com/office/drawing/2014/main" id="{27ACC449-7FF9-3967-8D72-7E79A0119C41}"/>
              </a:ext>
            </a:extLst>
          </p:cNvPr>
          <p:cNvSpPr txBox="1"/>
          <p:nvPr/>
        </p:nvSpPr>
        <p:spPr>
          <a:xfrm>
            <a:off x="1541791" y="5293468"/>
            <a:ext cx="4745153" cy="1200329"/>
          </a:xfrm>
          <a:prstGeom prst="rect">
            <a:avLst/>
          </a:prstGeom>
          <a:solidFill>
            <a:srgbClr val="155045">
              <a:alpha val="9804"/>
            </a:srgb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Equalex</a:t>
            </a:r>
            <a:r>
              <a:rPr kumimoji="0" lang="en-GB" sz="1800" b="1"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 tiers: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T1 – Introduce &amp; Inspire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T2 – Investigate &amp; Explore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55045"/>
                </a:solidFill>
                <a:effectLst/>
                <a:uLnTx/>
                <a:uFillTx/>
                <a:latin typeface="Lato" panose="020F0502020204030203" pitchFamily="34" charset="77"/>
                <a:ea typeface="Lato Thin" panose="020F0502020204030203" pitchFamily="34" charset="0"/>
                <a:cs typeface="Latha" panose="020B0604020202020204" pitchFamily="34" charset="0"/>
              </a:rPr>
              <a:t>T3 – Apply &amp; Demonstrate</a:t>
            </a:r>
          </a:p>
        </p:txBody>
      </p:sp>
    </p:spTree>
    <p:extLst>
      <p:ext uri="{BB962C8B-B14F-4D97-AF65-F5344CB8AC3E}">
        <p14:creationId xmlns:p14="http://schemas.microsoft.com/office/powerpoint/2010/main" val="82651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AE8E-E1CA-EB2B-FBF7-C5EED60BE64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A3B23CF-E504-EC8C-DD7A-17F3A8132E29}"/>
              </a:ext>
            </a:extLst>
          </p:cNvPr>
          <p:cNvSpPr txBox="1"/>
          <p:nvPr/>
        </p:nvSpPr>
        <p:spPr>
          <a:xfrm>
            <a:off x="1539866" y="1337258"/>
            <a:ext cx="10015863" cy="507831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D6E51"/>
                </a:solidFill>
                <a:effectLst/>
                <a:uLnTx/>
                <a:uFillTx/>
                <a:latin typeface="Lato"/>
                <a:ea typeface="Lato Thin"/>
                <a:cs typeface="Latha"/>
              </a:rPr>
              <a:t>Examples include:</a:t>
            </a:r>
            <a:r>
              <a:rPr kumimoji="0" lang="en-GB" sz="2000" b="1" i="0" u="none" strike="noStrike" kern="1200" cap="none" spc="0" normalizeH="0" baseline="0" noProof="0">
                <a:ln>
                  <a:noFill/>
                </a:ln>
                <a:solidFill>
                  <a:srgbClr val="ED6E51"/>
                </a:solidFill>
                <a:effectLst/>
                <a:uLnTx/>
                <a:uFillTx/>
                <a:latin typeface="Lato"/>
                <a:ea typeface="Lato Thin"/>
                <a:cs typeface="Latha"/>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1"/>
              </a:solidFill>
              <a:effectLst/>
              <a:uLnTx/>
              <a:uFillTx/>
              <a:latin typeface="Lato"/>
              <a:ea typeface="Lato Thin"/>
              <a:cs typeface="Latha"/>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prstClr val="black"/>
                </a:solidFill>
                <a:effectLst/>
                <a:uLnTx/>
                <a:uFillTx/>
                <a:latin typeface="Lato"/>
                <a:ea typeface="Lato Thin"/>
                <a:cs typeface="Latha"/>
              </a:rPr>
              <a:t>Working collaboratively with a convening delivery provider, employers and further education partners, KS3 or KS4 learners are briefed and choose from sector pathways prior to a week hosted at their local college or university.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prstClr val="black"/>
                </a:solidFill>
                <a:effectLst/>
                <a:uLnTx/>
                <a:uFillTx/>
                <a:latin typeface="Lato"/>
                <a:ea typeface="Lato Thin"/>
                <a:cs typeface="Latha"/>
              </a:rPr>
              <a:t>During the week learners participate in group BM6 visits to multiple employers (working together to provide collaborative experiences for example Hertfordshire example), have BM7 pathway experiences delivered by providers and in their host institution and participate in BM5 employer encounters whilst in their host institution and learners work on industry focussed projects. Accompanying teachers also experience workplaces and employers resulting in longer term curriculum connections.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prstClr val="black"/>
                </a:solidFill>
                <a:effectLst/>
                <a:uLnTx/>
                <a:uFillTx/>
                <a:latin typeface="Lato"/>
                <a:ea typeface="Lato Thin"/>
                <a:cs typeface="Latha"/>
              </a:rPr>
              <a:t>In one week in the calendar there is potential for a whole year group approach to meet elements of BM4,5,6,7 </a:t>
            </a:r>
            <a:r>
              <a:rPr kumimoji="0" lang="en-GB" sz="1600" b="0" i="0" u="none" strike="noStrike" kern="1200" cap="none" spc="0" normalizeH="0" baseline="0" noProof="0">
                <a:ln>
                  <a:noFill/>
                </a:ln>
                <a:solidFill>
                  <a:prstClr val="black"/>
                </a:solidFill>
                <a:effectLst/>
                <a:uLnTx/>
                <a:uFillTx/>
                <a:latin typeface="Lato"/>
                <a:ea typeface="Lato Thin"/>
                <a:cs typeface="Latha"/>
              </a:rPr>
              <a:t>(*the design and structure would determine what proportion of BMs and relevant days of work experience are delivered)</a:t>
            </a:r>
            <a:endParaRPr kumimoji="0" lang="en-GB" sz="1600" b="0" i="0" u="none" strike="noStrike" kern="1200" cap="none" spc="0" normalizeH="0" baseline="0" noProof="0">
              <a:ln>
                <a:noFill/>
              </a:ln>
              <a:solidFill>
                <a:prstClr val="black"/>
              </a:solidFill>
              <a:effectLst/>
              <a:uLnTx/>
              <a:uFillTx/>
              <a:latin typeface="Lato" panose="020F0502020204030203" pitchFamily="34" charset="77"/>
              <a:ea typeface="Lato Thin" panose="020F0502020204030203" pitchFamily="34" charset="0"/>
              <a:cs typeface="Lath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1"/>
              </a:solidFill>
              <a:effectLst/>
              <a:uLnTx/>
              <a:uFillTx/>
              <a:latin typeface="Lato"/>
              <a:ea typeface="Lato Thin"/>
              <a:cs typeface="Latha"/>
            </a:endParaRPr>
          </a:p>
        </p:txBody>
      </p:sp>
      <p:sp>
        <p:nvSpPr>
          <p:cNvPr id="11" name="TextBox 10">
            <a:extLst>
              <a:ext uri="{FF2B5EF4-FFF2-40B4-BE49-F238E27FC236}">
                <a16:creationId xmlns:a16="http://schemas.microsoft.com/office/drawing/2014/main" id="{F1B94F1A-0D08-5FF8-0D0E-0A7FF3AD3B2C}"/>
              </a:ext>
            </a:extLst>
          </p:cNvPr>
          <p:cNvSpPr txBox="1"/>
          <p:nvPr/>
        </p:nvSpPr>
        <p:spPr>
          <a:xfrm>
            <a:off x="1539867" y="514140"/>
            <a:ext cx="609805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9A9"/>
                </a:solidFill>
                <a:effectLst/>
                <a:uLnTx/>
                <a:uFillTx/>
                <a:latin typeface="Lato"/>
                <a:ea typeface="Lato Thin"/>
                <a:cs typeface="Latha"/>
              </a:rPr>
              <a:t>Immersive programme example </a:t>
            </a:r>
            <a:endParaRPr kumimoji="0" lang="en-GB" sz="2800" b="1" i="0" u="none" strike="noStrike" kern="1200" cap="none" spc="0" normalizeH="0" baseline="0" noProof="0">
              <a:ln>
                <a:noFill/>
              </a:ln>
              <a:solidFill>
                <a:srgbClr val="00A9A9"/>
              </a:solidFill>
              <a:effectLst/>
              <a:uLnTx/>
              <a:uFillTx/>
              <a:latin typeface="Lato"/>
              <a:ea typeface="Lato Thin" panose="020F0502020204030203" pitchFamily="34" charset="0"/>
              <a:cs typeface="Latha"/>
            </a:endParaRPr>
          </a:p>
        </p:txBody>
      </p:sp>
      <p:sp>
        <p:nvSpPr>
          <p:cNvPr id="4" name="Rectangle 3">
            <a:extLst>
              <a:ext uri="{FF2B5EF4-FFF2-40B4-BE49-F238E27FC236}">
                <a16:creationId xmlns:a16="http://schemas.microsoft.com/office/drawing/2014/main" id="{850BBE94-F4D3-46AE-D9E6-48616C088833}"/>
              </a:ext>
            </a:extLst>
          </p:cNvPr>
          <p:cNvSpPr/>
          <p:nvPr/>
        </p:nvSpPr>
        <p:spPr>
          <a:xfrm>
            <a:off x="0" y="1"/>
            <a:ext cx="1407640" cy="6858000"/>
          </a:xfrm>
          <a:prstGeom prst="rect">
            <a:avLst/>
          </a:prstGeom>
          <a:solidFill>
            <a:srgbClr val="3CA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77"/>
              <a:ea typeface="+mn-ea"/>
              <a:cs typeface="Latha" panose="020B0604020202020204" pitchFamily="34" charset="0"/>
            </a:endParaRPr>
          </a:p>
        </p:txBody>
      </p:sp>
      <p:pic>
        <p:nvPicPr>
          <p:cNvPr id="8" name="Picture 7" descr="Icon of a person">
            <a:extLst>
              <a:ext uri="{FF2B5EF4-FFF2-40B4-BE49-F238E27FC236}">
                <a16:creationId xmlns:a16="http://schemas.microsoft.com/office/drawing/2014/main" id="{C0BCF895-9B18-E2C3-2F86-3C2239B5E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41" y="417393"/>
            <a:ext cx="878557" cy="878557"/>
          </a:xfrm>
          <a:prstGeom prst="rect">
            <a:avLst/>
          </a:prstGeom>
        </p:spPr>
      </p:pic>
    </p:spTree>
    <p:extLst>
      <p:ext uri="{BB962C8B-B14F-4D97-AF65-F5344CB8AC3E}">
        <p14:creationId xmlns:p14="http://schemas.microsoft.com/office/powerpoint/2010/main" val="250745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7FAEE8-58EF-5067-5E9B-22736D2301C5}"/>
              </a:ext>
            </a:extLst>
          </p:cNvPr>
          <p:cNvSpPr txBox="1"/>
          <p:nvPr/>
        </p:nvSpPr>
        <p:spPr>
          <a:xfrm>
            <a:off x="801666" y="2680570"/>
            <a:ext cx="2718148" cy="1569660"/>
          </a:xfrm>
          <a:prstGeom prst="rect">
            <a:avLst/>
          </a:prstGeom>
          <a:noFill/>
        </p:spPr>
        <p:txBody>
          <a:bodyPr wrap="square" rtlCol="0">
            <a:spAutoFit/>
          </a:bodyPr>
          <a:lstStyle/>
          <a:p>
            <a:r>
              <a:rPr lang="en-GB" sz="3200" dirty="0">
                <a:solidFill>
                  <a:schemeClr val="bg1"/>
                </a:solidFill>
              </a:rPr>
              <a:t>Recent key national  updates </a:t>
            </a:r>
          </a:p>
        </p:txBody>
      </p:sp>
      <p:sp>
        <p:nvSpPr>
          <p:cNvPr id="3" name="TextBox 2">
            <a:extLst>
              <a:ext uri="{FF2B5EF4-FFF2-40B4-BE49-F238E27FC236}">
                <a16:creationId xmlns:a16="http://schemas.microsoft.com/office/drawing/2014/main" id="{605F28BD-E164-1F88-1127-435B97B28C4D}"/>
              </a:ext>
            </a:extLst>
          </p:cNvPr>
          <p:cNvSpPr txBox="1"/>
          <p:nvPr/>
        </p:nvSpPr>
        <p:spPr>
          <a:xfrm>
            <a:off x="4784943" y="1410355"/>
            <a:ext cx="7114783" cy="5447645"/>
          </a:xfrm>
          <a:prstGeom prst="rect">
            <a:avLst/>
          </a:prstGeom>
          <a:noFill/>
        </p:spPr>
        <p:txBody>
          <a:bodyPr wrap="square" rtlCol="0">
            <a:spAutoFit/>
          </a:bodyPr>
          <a:lstStyle/>
          <a:p>
            <a:pPr marL="285750" indent="-285750">
              <a:buFontTx/>
              <a:buChar char="-"/>
            </a:pPr>
            <a:r>
              <a:rPr lang="en-GB" sz="2400" dirty="0"/>
              <a:t>Revised statutory guidance for careers – </a:t>
            </a:r>
            <a:r>
              <a:rPr lang="en-GB" sz="2400" b="1" dirty="0"/>
              <a:t>May 2025</a:t>
            </a:r>
          </a:p>
          <a:p>
            <a:pPr marL="285750" indent="-285750">
              <a:buFontTx/>
              <a:buChar char="-"/>
            </a:pPr>
            <a:endParaRPr lang="en-GB" sz="2400" dirty="0"/>
          </a:p>
          <a:p>
            <a:pPr marL="285750" indent="-285750">
              <a:buFontTx/>
              <a:buChar char="-"/>
            </a:pPr>
            <a:r>
              <a:rPr lang="en-GB" sz="2400" dirty="0"/>
              <a:t>Signals Government ambition for a Work Experience Guarantee</a:t>
            </a:r>
          </a:p>
          <a:p>
            <a:pPr marL="285750" indent="-285750">
              <a:buFontTx/>
              <a:buChar char="-"/>
            </a:pPr>
            <a:endParaRPr lang="en-GB" sz="2400" dirty="0"/>
          </a:p>
          <a:p>
            <a:pPr marL="285750" indent="-285750">
              <a:buFontTx/>
              <a:buChar char="-"/>
            </a:pPr>
            <a:r>
              <a:rPr lang="en-GB" sz="2400" dirty="0"/>
              <a:t>Implementation of updated Gatsby Benchmarks – </a:t>
            </a:r>
            <a:r>
              <a:rPr lang="en-GB" sz="2400" b="1" dirty="0"/>
              <a:t>September 2025 </a:t>
            </a:r>
          </a:p>
          <a:p>
            <a:pPr marL="285750" indent="-285750">
              <a:buFontTx/>
              <a:buChar char="-"/>
            </a:pPr>
            <a:endParaRPr lang="en-GB" sz="2400" dirty="0"/>
          </a:p>
          <a:p>
            <a:pPr marL="285750" indent="-285750">
              <a:buFontTx/>
              <a:buChar char="-"/>
            </a:pPr>
            <a:r>
              <a:rPr lang="en-GB" sz="2400" dirty="0"/>
              <a:t>Updated Compass Questionnaire goes live – </a:t>
            </a:r>
            <a:r>
              <a:rPr lang="en-GB" sz="2400" b="1" dirty="0"/>
              <a:t>November 2025</a:t>
            </a:r>
          </a:p>
          <a:p>
            <a:pPr marL="285750" indent="-285750">
              <a:buFontTx/>
              <a:buChar char="-"/>
            </a:pPr>
            <a:endParaRPr lang="en-GB" sz="2400" dirty="0"/>
          </a:p>
          <a:p>
            <a:pPr marL="285750" indent="-285750">
              <a:buFontTx/>
              <a:buChar char="-"/>
            </a:pPr>
            <a:r>
              <a:rPr lang="en-GB" sz="2400" dirty="0"/>
              <a:t>Expected fuller guidance on Work Experience Guarantee – </a:t>
            </a:r>
            <a:r>
              <a:rPr lang="en-GB" sz="2400" b="1" dirty="0"/>
              <a:t>Spring 2026</a:t>
            </a:r>
          </a:p>
          <a:p>
            <a:pPr marL="285750" indent="-285750">
              <a:buFontTx/>
              <a:buChar char="-"/>
            </a:pPr>
            <a:endParaRPr lang="en-GB" dirty="0"/>
          </a:p>
          <a:p>
            <a:pPr marL="285750" indent="-285750">
              <a:buFontTx/>
              <a:buChar char="-"/>
            </a:pPr>
            <a:endParaRPr lang="en-GB" dirty="0"/>
          </a:p>
        </p:txBody>
      </p:sp>
    </p:spTree>
    <p:extLst>
      <p:ext uri="{BB962C8B-B14F-4D97-AF65-F5344CB8AC3E}">
        <p14:creationId xmlns:p14="http://schemas.microsoft.com/office/powerpoint/2010/main" val="4039704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7D477-CBC4-09A6-A5E8-5056159C96FA}"/>
              </a:ext>
            </a:extLst>
          </p:cNvPr>
          <p:cNvSpPr txBox="1">
            <a:spLocks/>
          </p:cNvSpPr>
          <p:nvPr/>
        </p:nvSpPr>
        <p:spPr>
          <a:xfrm>
            <a:off x="318547" y="2242051"/>
            <a:ext cx="5454931" cy="9689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Calibri"/>
              </a:rPr>
              <a:t>Employer Standards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Calibri"/>
              </a:rPr>
              <a:t>for Careers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000" b="1" dirty="0">
              <a:solidFill>
                <a:srgbClr val="FFFFFF"/>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FFFFFF"/>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673329EC-2F55-E2E7-386F-CD9BB8B6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472" y="527936"/>
            <a:ext cx="727358" cy="726706"/>
          </a:xfrm>
          <a:prstGeom prst="rect">
            <a:avLst/>
          </a:prstGeom>
        </p:spPr>
      </p:pic>
      <p:pic>
        <p:nvPicPr>
          <p:cNvPr id="4" name="Picture 3" descr="Icon&#10;&#10;Description automatically generated">
            <a:extLst>
              <a:ext uri="{FF2B5EF4-FFF2-40B4-BE49-F238E27FC236}">
                <a16:creationId xmlns:a16="http://schemas.microsoft.com/office/drawing/2014/main" id="{D02B4B33-DACD-2F2B-6DAF-FD276A2DB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606" y="527936"/>
            <a:ext cx="727358" cy="726706"/>
          </a:xfrm>
          <a:prstGeom prst="rect">
            <a:avLst/>
          </a:prstGeom>
        </p:spPr>
      </p:pic>
      <p:pic>
        <p:nvPicPr>
          <p:cNvPr id="5" name="Picture 4" descr="Icon&#10;&#10;Description automatically generated">
            <a:extLst>
              <a:ext uri="{FF2B5EF4-FFF2-40B4-BE49-F238E27FC236}">
                <a16:creationId xmlns:a16="http://schemas.microsoft.com/office/drawing/2014/main" id="{236D1309-AB88-0042-F6C8-8D467F21D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392" y="527936"/>
            <a:ext cx="726706" cy="726706"/>
          </a:xfrm>
          <a:prstGeom prst="rect">
            <a:avLst/>
          </a:prstGeom>
        </p:spPr>
      </p:pic>
      <p:pic>
        <p:nvPicPr>
          <p:cNvPr id="6" name="Picture 5" descr="Icon&#10;&#10;Description automatically generated">
            <a:extLst>
              <a:ext uri="{FF2B5EF4-FFF2-40B4-BE49-F238E27FC236}">
                <a16:creationId xmlns:a16="http://schemas.microsoft.com/office/drawing/2014/main" id="{10BFACA3-C15B-7521-3636-82F996485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178" y="527936"/>
            <a:ext cx="726706" cy="726706"/>
          </a:xfrm>
          <a:prstGeom prst="rect">
            <a:avLst/>
          </a:prstGeom>
        </p:spPr>
      </p:pic>
      <p:pic>
        <p:nvPicPr>
          <p:cNvPr id="7" name="Picture 6" descr="Icon&#10;&#10;Description automatically generated">
            <a:extLst>
              <a:ext uri="{FF2B5EF4-FFF2-40B4-BE49-F238E27FC236}">
                <a16:creationId xmlns:a16="http://schemas.microsoft.com/office/drawing/2014/main" id="{964700DA-407D-5F4C-3C17-77B449892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1552" y="527936"/>
            <a:ext cx="726706" cy="726706"/>
          </a:xfrm>
          <a:prstGeom prst="rect">
            <a:avLst/>
          </a:prstGeom>
        </p:spPr>
      </p:pic>
      <p:pic>
        <p:nvPicPr>
          <p:cNvPr id="8" name="Picture 7" descr="Icon&#10;&#10;Description automatically generated">
            <a:extLst>
              <a:ext uri="{FF2B5EF4-FFF2-40B4-BE49-F238E27FC236}">
                <a16:creationId xmlns:a16="http://schemas.microsoft.com/office/drawing/2014/main" id="{6A0CFFEC-4712-386B-1993-BD05F614C6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964" y="527936"/>
            <a:ext cx="726706" cy="726706"/>
          </a:xfrm>
          <a:prstGeom prst="rect">
            <a:avLst/>
          </a:prstGeom>
        </p:spPr>
      </p:pic>
      <p:pic>
        <p:nvPicPr>
          <p:cNvPr id="9" name="Picture 8" descr="Icon&#10;&#10;Description automatically generated">
            <a:extLst>
              <a:ext uri="{FF2B5EF4-FFF2-40B4-BE49-F238E27FC236}">
                <a16:creationId xmlns:a16="http://schemas.microsoft.com/office/drawing/2014/main" id="{1A9A49B9-DEAA-2760-1E4D-E4FD1BA2C1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5766" y="527936"/>
            <a:ext cx="726706" cy="726706"/>
          </a:xfrm>
          <a:prstGeom prst="rect">
            <a:avLst/>
          </a:prstGeom>
        </p:spPr>
      </p:pic>
      <p:pic>
        <p:nvPicPr>
          <p:cNvPr id="10" name="Picture 9" descr="Icon&#10;&#10;Description automatically generated">
            <a:extLst>
              <a:ext uri="{FF2B5EF4-FFF2-40B4-BE49-F238E27FC236}">
                <a16:creationId xmlns:a16="http://schemas.microsoft.com/office/drawing/2014/main" id="{7C0D139E-0BF0-EBDB-A691-5B4B9C6836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7338" y="527936"/>
            <a:ext cx="726706" cy="726706"/>
          </a:xfrm>
          <a:prstGeom prst="rect">
            <a:avLst/>
          </a:prstGeom>
        </p:spPr>
      </p:pic>
      <p:pic>
        <p:nvPicPr>
          <p:cNvPr id="11" name="Picture 10" descr="Icon&#10;&#10;Description automatically generated">
            <a:extLst>
              <a:ext uri="{FF2B5EF4-FFF2-40B4-BE49-F238E27FC236}">
                <a16:creationId xmlns:a16="http://schemas.microsoft.com/office/drawing/2014/main" id="{6D755224-762E-2AC7-3545-185554B9F9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9978" y="527936"/>
            <a:ext cx="726706" cy="726706"/>
          </a:xfrm>
          <a:prstGeom prst="rect">
            <a:avLst/>
          </a:prstGeom>
        </p:spPr>
      </p:pic>
      <p:pic>
        <p:nvPicPr>
          <p:cNvPr id="12" name="Picture 11" descr="A blue and white text on a white background&#10;&#10;Description automatically generated">
            <a:extLst>
              <a:ext uri="{FF2B5EF4-FFF2-40B4-BE49-F238E27FC236}">
                <a16:creationId xmlns:a16="http://schemas.microsoft.com/office/drawing/2014/main" id="{62939D36-25B9-EF20-09F7-147CA54747EB}"/>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5641552" y="1658680"/>
            <a:ext cx="6358840" cy="4789295"/>
          </a:xfrm>
          <a:prstGeom prst="rect">
            <a:avLst/>
          </a:prstGeom>
        </p:spPr>
      </p:pic>
    </p:spTree>
    <p:extLst>
      <p:ext uri="{BB962C8B-B14F-4D97-AF65-F5344CB8AC3E}">
        <p14:creationId xmlns:p14="http://schemas.microsoft.com/office/powerpoint/2010/main" val="1703099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C5DF328-EA7A-DA8A-2060-E5EBBD7CCF48}"/>
              </a:ext>
            </a:extLst>
          </p:cNvPr>
          <p:cNvSpPr txBox="1"/>
          <p:nvPr/>
        </p:nvSpPr>
        <p:spPr>
          <a:xfrm>
            <a:off x="283362" y="371266"/>
            <a:ext cx="88606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A8A8"/>
                </a:solidFill>
                <a:effectLst/>
                <a:uLnTx/>
                <a:uFillTx/>
                <a:latin typeface="Calibri" panose="020F0502020204030204"/>
                <a:ea typeface="+mn-ea"/>
                <a:cs typeface="+mn-cs"/>
              </a:rPr>
              <a:t>Why did we develop the Employer Standards?</a:t>
            </a:r>
          </a:p>
        </p:txBody>
      </p:sp>
      <p:sp>
        <p:nvSpPr>
          <p:cNvPr id="9" name="TextBox 8">
            <a:extLst>
              <a:ext uri="{FF2B5EF4-FFF2-40B4-BE49-F238E27FC236}">
                <a16:creationId xmlns:a16="http://schemas.microsoft.com/office/drawing/2014/main" id="{76F05D2E-D233-3585-4B22-1C5A45C9E9B7}"/>
              </a:ext>
            </a:extLst>
          </p:cNvPr>
          <p:cNvSpPr txBox="1"/>
          <p:nvPr/>
        </p:nvSpPr>
        <p:spPr>
          <a:xfrm>
            <a:off x="129394" y="5200657"/>
            <a:ext cx="12019474" cy="107721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6E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D6E50"/>
                </a:solidFill>
                <a:effectLst/>
                <a:uLnTx/>
                <a:uFillTx/>
                <a:latin typeface="Calibri" panose="020F0502020204030204" pitchFamily="34" charset="0"/>
                <a:ea typeface="+mn-ea"/>
                <a:cs typeface="Times New Roman" panose="02020603050405020304" pitchFamily="18" charset="0"/>
              </a:rPr>
              <a:t>Raise the quality of employer engagement in careers education</a:t>
            </a:r>
          </a:p>
        </p:txBody>
      </p:sp>
      <p:sp>
        <p:nvSpPr>
          <p:cNvPr id="2" name="Right Brace 1">
            <a:extLst>
              <a:ext uri="{FF2B5EF4-FFF2-40B4-BE49-F238E27FC236}">
                <a16:creationId xmlns:a16="http://schemas.microsoft.com/office/drawing/2014/main" id="{E9FCB80B-D4E5-F64F-8938-53BA0778A8CB}"/>
              </a:ext>
            </a:extLst>
          </p:cNvPr>
          <p:cNvSpPr/>
          <p:nvPr/>
        </p:nvSpPr>
        <p:spPr>
          <a:xfrm rot="5400000">
            <a:off x="5826721" y="1525267"/>
            <a:ext cx="523220" cy="7874000"/>
          </a:xfrm>
          <a:prstGeom prst="righ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857"/>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305374-217C-FE42-978E-D5A782285F22}"/>
              </a:ext>
            </a:extLst>
          </p:cNvPr>
          <p:cNvSpPr txBox="1"/>
          <p:nvPr/>
        </p:nvSpPr>
        <p:spPr>
          <a:xfrm>
            <a:off x="43131" y="1866362"/>
            <a:ext cx="12105737" cy="202459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a:ln>
                  <a:noFill/>
                </a:ln>
                <a:solidFill>
                  <a:srgbClr val="58585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Codify best practice so all businesses can learn from it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58585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a:ln>
                  <a:noFill/>
                </a:ln>
                <a:solidFill>
                  <a:srgbClr val="58585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Provide a clear roadmap of what leads to positive outcomes for business AND young people</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58585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500" b="0" i="0" u="none" strike="noStrike" kern="1200" cap="none" spc="0" normalizeH="0" baseline="0" noProof="0">
                <a:ln>
                  <a:noFill/>
                </a:ln>
                <a:solidFill>
                  <a:srgbClr val="58585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Support employers to develop and continuously improve their approach</a:t>
            </a:r>
          </a:p>
        </p:txBody>
      </p:sp>
      <p:pic>
        <p:nvPicPr>
          <p:cNvPr id="4" name="Picture 3" descr="A picture containing circle, clipart, graphics, cartoon&#10;&#10;Description automatically generated">
            <a:extLst>
              <a:ext uri="{FF2B5EF4-FFF2-40B4-BE49-F238E27FC236}">
                <a16:creationId xmlns:a16="http://schemas.microsoft.com/office/drawing/2014/main" id="{E7D352C7-15D9-922C-052B-636270919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63" y="5054106"/>
            <a:ext cx="1219200" cy="1219200"/>
          </a:xfrm>
          <a:prstGeom prst="rect">
            <a:avLst/>
          </a:prstGeom>
        </p:spPr>
      </p:pic>
      <p:pic>
        <p:nvPicPr>
          <p:cNvPr id="7" name="Picture 6" descr="A picture containing circle, clipart, graphics, cartoon&#10;&#10;Description automatically generated">
            <a:extLst>
              <a:ext uri="{FF2B5EF4-FFF2-40B4-BE49-F238E27FC236}">
                <a16:creationId xmlns:a16="http://schemas.microsoft.com/office/drawing/2014/main" id="{EB7F2A39-B669-7653-DAD8-7A915F7D4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752" y="5054106"/>
            <a:ext cx="1219200" cy="1219200"/>
          </a:xfrm>
          <a:prstGeom prst="rect">
            <a:avLst/>
          </a:prstGeom>
        </p:spPr>
      </p:pic>
    </p:spTree>
    <p:extLst>
      <p:ext uri="{BB962C8B-B14F-4D97-AF65-F5344CB8AC3E}">
        <p14:creationId xmlns:p14="http://schemas.microsoft.com/office/powerpoint/2010/main" val="2194832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C5DF328-EA7A-DA8A-2060-E5EBBD7CCF48}"/>
              </a:ext>
            </a:extLst>
          </p:cNvPr>
          <p:cNvSpPr txBox="1"/>
          <p:nvPr/>
        </p:nvSpPr>
        <p:spPr>
          <a:xfrm>
            <a:off x="283362" y="371266"/>
            <a:ext cx="88606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A8A8"/>
                </a:solidFill>
                <a:effectLst/>
                <a:uLnTx/>
                <a:uFillTx/>
                <a:latin typeface="Calibri" panose="020F0502020204030204"/>
                <a:ea typeface="+mn-ea"/>
                <a:cs typeface="+mn-cs"/>
              </a:rPr>
              <a:t>What are the Employer Standards?</a:t>
            </a:r>
          </a:p>
        </p:txBody>
      </p:sp>
      <p:pic>
        <p:nvPicPr>
          <p:cNvPr id="3" name="Picture 2" descr="A picture containing graphical user interface&#10;&#10;Description automatically generated">
            <a:extLst>
              <a:ext uri="{FF2B5EF4-FFF2-40B4-BE49-F238E27FC236}">
                <a16:creationId xmlns:a16="http://schemas.microsoft.com/office/drawing/2014/main" id="{D93E8FAE-9EAA-583C-5889-1329ABF055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31810" y="1310110"/>
            <a:ext cx="5964169" cy="2570763"/>
          </a:xfrm>
          <a:prstGeom prst="rect">
            <a:avLst/>
          </a:prstGeom>
        </p:spPr>
      </p:pic>
      <p:pic>
        <p:nvPicPr>
          <p:cNvPr id="6" name="Picture 5">
            <a:hlinkClick r:id="rId4"/>
            <a:extLst>
              <a:ext uri="{FF2B5EF4-FFF2-40B4-BE49-F238E27FC236}">
                <a16:creationId xmlns:a16="http://schemas.microsoft.com/office/drawing/2014/main" id="{E1C50DA6-EC58-C6AB-3A40-6EBB4188F07A}"/>
              </a:ext>
            </a:extLst>
          </p:cNvPr>
          <p:cNvPicPr>
            <a:picLocks noChangeAspect="1"/>
          </p:cNvPicPr>
          <p:nvPr/>
        </p:nvPicPr>
        <p:blipFill rotWithShape="1">
          <a:blip r:embed="rId5"/>
          <a:srcRect l="12619" t="12240" r="14999" b="35390"/>
          <a:stretch/>
        </p:blipFill>
        <p:spPr>
          <a:xfrm>
            <a:off x="5992482" y="4036643"/>
            <a:ext cx="5871571" cy="2389641"/>
          </a:xfrm>
          <a:prstGeom prst="rect">
            <a:avLst/>
          </a:prstGeom>
        </p:spPr>
      </p:pic>
      <p:sp>
        <p:nvSpPr>
          <p:cNvPr id="7" name="TextBox 6">
            <a:extLst>
              <a:ext uri="{FF2B5EF4-FFF2-40B4-BE49-F238E27FC236}">
                <a16:creationId xmlns:a16="http://schemas.microsoft.com/office/drawing/2014/main" id="{A7D3DAE9-A355-69FA-8735-F3B010868B65}"/>
              </a:ext>
            </a:extLst>
          </p:cNvPr>
          <p:cNvSpPr txBox="1"/>
          <p:nvPr/>
        </p:nvSpPr>
        <p:spPr>
          <a:xfrm>
            <a:off x="2580545" y="1739850"/>
            <a:ext cx="32961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7"/>
                </a:solidFill>
                <a:effectLst/>
                <a:uLnTx/>
                <a:uFillTx/>
                <a:latin typeface="Calibri" panose="020F0502020204030204"/>
                <a:ea typeface="+mn-ea"/>
                <a:cs typeface="+mn-cs"/>
              </a:rPr>
              <a:t>A </a:t>
            </a:r>
            <a:r>
              <a:rPr kumimoji="0" lang="en-US" sz="1800" b="1" i="0" u="none" strike="noStrike" kern="1200" cap="none" spc="0" normalizeH="0" baseline="0" noProof="0">
                <a:ln>
                  <a:noFill/>
                </a:ln>
                <a:solidFill>
                  <a:srgbClr val="585857"/>
                </a:solidFill>
                <a:effectLst/>
                <a:uLnTx/>
                <a:uFillTx/>
                <a:latin typeface="Calibri" panose="020F0502020204030204"/>
                <a:ea typeface="+mn-ea"/>
                <a:cs typeface="+mn-cs"/>
              </a:rPr>
              <a:t>framework</a:t>
            </a:r>
            <a:r>
              <a:rPr kumimoji="0" lang="en-US" sz="1800" b="0" i="0" u="none" strike="noStrike" kern="1200" cap="none" spc="0" normalizeH="0" baseline="0" noProof="0">
                <a:ln>
                  <a:noFill/>
                </a:ln>
                <a:solidFill>
                  <a:srgbClr val="585857"/>
                </a:solidFill>
                <a:effectLst/>
                <a:uLnTx/>
                <a:uFillTx/>
                <a:latin typeface="Calibri" panose="020F0502020204030204"/>
                <a:ea typeface="+mn-ea"/>
                <a:cs typeface="+mn-cs"/>
              </a:rPr>
              <a:t> that any employer can use, irrespective of their experience in careers education</a:t>
            </a:r>
          </a:p>
        </p:txBody>
      </p:sp>
      <p:pic>
        <p:nvPicPr>
          <p:cNvPr id="9" name="Picture 8" descr="A picture containing circle, graphics, screenshot, design&#10;&#10;Description automatically generated">
            <a:extLst>
              <a:ext uri="{FF2B5EF4-FFF2-40B4-BE49-F238E27FC236}">
                <a16:creationId xmlns:a16="http://schemas.microsoft.com/office/drawing/2014/main" id="{A4FDC234-507D-17DE-6D05-D45358BE2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69" y="1310110"/>
            <a:ext cx="2054384" cy="2054384"/>
          </a:xfrm>
          <a:prstGeom prst="rect">
            <a:avLst/>
          </a:prstGeom>
        </p:spPr>
      </p:pic>
      <p:sp>
        <p:nvSpPr>
          <p:cNvPr id="10" name="TextBox 9">
            <a:extLst>
              <a:ext uri="{FF2B5EF4-FFF2-40B4-BE49-F238E27FC236}">
                <a16:creationId xmlns:a16="http://schemas.microsoft.com/office/drawing/2014/main" id="{25440015-5275-0D83-BA20-35A6974AAA44}"/>
              </a:ext>
            </a:extLst>
          </p:cNvPr>
          <p:cNvSpPr txBox="1"/>
          <p:nvPr/>
        </p:nvSpPr>
        <p:spPr>
          <a:xfrm>
            <a:off x="2766009" y="4522315"/>
            <a:ext cx="296345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857"/>
                </a:solidFill>
                <a:effectLst/>
                <a:uLnTx/>
                <a:uFillTx/>
                <a:latin typeface="Calibri" panose="020F0502020204030204"/>
                <a:ea typeface="+mn-ea"/>
                <a:cs typeface="+mn-cs"/>
              </a:rPr>
              <a:t>A FREE online </a:t>
            </a:r>
            <a:r>
              <a:rPr kumimoji="0" lang="en-US" sz="1800" b="1" i="0" u="none" strike="noStrike" kern="1200" cap="none" spc="0" normalizeH="0" baseline="0" noProof="0">
                <a:ln>
                  <a:noFill/>
                </a:ln>
                <a:solidFill>
                  <a:srgbClr val="585857"/>
                </a:solidFill>
                <a:effectLst/>
                <a:uLnTx/>
                <a:uFillTx/>
                <a:latin typeface="Calibri" panose="020F0502020204030204"/>
                <a:ea typeface="+mn-ea"/>
                <a:cs typeface="+mn-cs"/>
              </a:rPr>
              <a:t>tool</a:t>
            </a:r>
            <a:r>
              <a:rPr kumimoji="0" lang="en-US" sz="1800" b="0" i="0" u="none" strike="noStrike" kern="1200" cap="none" spc="0" normalizeH="0" baseline="0" noProof="0">
                <a:ln>
                  <a:noFill/>
                </a:ln>
                <a:solidFill>
                  <a:srgbClr val="585857"/>
                </a:solidFill>
                <a:effectLst/>
                <a:uLnTx/>
                <a:uFillTx/>
                <a:latin typeface="Calibri" panose="020F0502020204030204"/>
                <a:ea typeface="+mn-ea"/>
                <a:cs typeface="+mn-cs"/>
              </a:rPr>
              <a:t>, taking only 25mins, for employers who want to evaluate their existing outreach and plan improvements</a:t>
            </a:r>
          </a:p>
        </p:txBody>
      </p:sp>
      <p:pic>
        <p:nvPicPr>
          <p:cNvPr id="11" name="Picture 10" descr="A blue and white gears&#10;&#10;Description automatically generated with low confidence">
            <a:extLst>
              <a:ext uri="{FF2B5EF4-FFF2-40B4-BE49-F238E27FC236}">
                <a16:creationId xmlns:a16="http://schemas.microsoft.com/office/drawing/2014/main" id="{C663F95A-6583-C70F-3860-A0754333A5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61" y="4036643"/>
            <a:ext cx="2055600" cy="2055600"/>
          </a:xfrm>
          <a:prstGeom prst="rect">
            <a:avLst/>
          </a:prstGeom>
        </p:spPr>
      </p:pic>
    </p:spTree>
    <p:extLst>
      <p:ext uri="{BB962C8B-B14F-4D97-AF65-F5344CB8AC3E}">
        <p14:creationId xmlns:p14="http://schemas.microsoft.com/office/powerpoint/2010/main" val="214526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7BA562D7-8BCE-C6A0-286D-3661AEE0AD7F}"/>
              </a:ext>
            </a:extLst>
          </p:cNvPr>
          <p:cNvSpPr/>
          <p:nvPr/>
        </p:nvSpPr>
        <p:spPr>
          <a:xfrm>
            <a:off x="7764673" y="5393427"/>
            <a:ext cx="4282047" cy="1142376"/>
          </a:xfrm>
          <a:prstGeom prst="roundRect">
            <a:avLst/>
          </a:prstGeom>
          <a:solidFill>
            <a:srgbClr val="FE6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Rounded Rectangle 14">
            <a:extLst>
              <a:ext uri="{FF2B5EF4-FFF2-40B4-BE49-F238E27FC236}">
                <a16:creationId xmlns:a16="http://schemas.microsoft.com/office/drawing/2014/main" id="{2C32C7AD-595F-D33B-1FE9-C88FCF91E9FD}"/>
              </a:ext>
            </a:extLst>
          </p:cNvPr>
          <p:cNvSpPr/>
          <p:nvPr/>
        </p:nvSpPr>
        <p:spPr>
          <a:xfrm>
            <a:off x="3558330" y="5393427"/>
            <a:ext cx="4016363" cy="1142376"/>
          </a:xfrm>
          <a:prstGeom prst="roundRect">
            <a:avLst/>
          </a:prstGeom>
          <a:solidFill>
            <a:srgbClr val="FE6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Rounded Rectangle 13">
            <a:extLst>
              <a:ext uri="{FF2B5EF4-FFF2-40B4-BE49-F238E27FC236}">
                <a16:creationId xmlns:a16="http://schemas.microsoft.com/office/drawing/2014/main" id="{34E30EDC-E355-4B73-6B64-69C6E059CB7F}"/>
              </a:ext>
            </a:extLst>
          </p:cNvPr>
          <p:cNvSpPr/>
          <p:nvPr/>
        </p:nvSpPr>
        <p:spPr>
          <a:xfrm>
            <a:off x="7764673" y="1432784"/>
            <a:ext cx="4282047" cy="37204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Rounded Rectangle 10">
            <a:extLst>
              <a:ext uri="{FF2B5EF4-FFF2-40B4-BE49-F238E27FC236}">
                <a16:creationId xmlns:a16="http://schemas.microsoft.com/office/drawing/2014/main" id="{6E6B19A3-1780-E62E-BECD-1F45D6525491}"/>
              </a:ext>
            </a:extLst>
          </p:cNvPr>
          <p:cNvSpPr/>
          <p:nvPr/>
        </p:nvSpPr>
        <p:spPr>
          <a:xfrm>
            <a:off x="3558330" y="1432784"/>
            <a:ext cx="4016363" cy="37204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Rounded Rectangle 9">
            <a:extLst>
              <a:ext uri="{FF2B5EF4-FFF2-40B4-BE49-F238E27FC236}">
                <a16:creationId xmlns:a16="http://schemas.microsoft.com/office/drawing/2014/main" id="{56B8E719-534C-7671-2511-96D65E020D15}"/>
              </a:ext>
            </a:extLst>
          </p:cNvPr>
          <p:cNvSpPr/>
          <p:nvPr/>
        </p:nvSpPr>
        <p:spPr>
          <a:xfrm>
            <a:off x="145280" y="1432784"/>
            <a:ext cx="3223070" cy="51030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2" name="Picture 21" descr="Icon&#10;&#10;Description automatically generated">
            <a:extLst>
              <a:ext uri="{FF2B5EF4-FFF2-40B4-BE49-F238E27FC236}">
                <a16:creationId xmlns:a16="http://schemas.microsoft.com/office/drawing/2014/main" id="{6075E6FD-A49B-9E56-CD64-FE0327706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65" y="1794480"/>
            <a:ext cx="1855700" cy="1855700"/>
          </a:xfrm>
          <a:prstGeom prst="rect">
            <a:avLst/>
          </a:prstGeom>
        </p:spPr>
      </p:pic>
      <p:graphicFrame>
        <p:nvGraphicFramePr>
          <p:cNvPr id="8" name="Chart 7">
            <a:extLst>
              <a:ext uri="{FF2B5EF4-FFF2-40B4-BE49-F238E27FC236}">
                <a16:creationId xmlns:a16="http://schemas.microsoft.com/office/drawing/2014/main" id="{78BC3362-3CC8-1628-0F1C-855AA3FDA6EE}"/>
              </a:ext>
            </a:extLst>
          </p:cNvPr>
          <p:cNvGraphicFramePr>
            <a:graphicFrameLocks/>
          </p:cNvGraphicFramePr>
          <p:nvPr/>
        </p:nvGraphicFramePr>
        <p:xfrm>
          <a:off x="3035946" y="2037747"/>
          <a:ext cx="5061129" cy="289994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F2FE570-55A4-51C5-0097-712FA157A111}"/>
              </a:ext>
            </a:extLst>
          </p:cNvPr>
          <p:cNvSpPr txBox="1"/>
          <p:nvPr/>
        </p:nvSpPr>
        <p:spPr>
          <a:xfrm>
            <a:off x="421367" y="4963176"/>
            <a:ext cx="27143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Employers have used the self-assessment tool</a:t>
            </a:r>
          </a:p>
        </p:txBody>
      </p:sp>
      <p:sp>
        <p:nvSpPr>
          <p:cNvPr id="9" name="TextBox 8">
            <a:extLst>
              <a:ext uri="{FF2B5EF4-FFF2-40B4-BE49-F238E27FC236}">
                <a16:creationId xmlns:a16="http://schemas.microsoft.com/office/drawing/2014/main" id="{61D0D3F9-2EE4-4378-119C-36D167729BF6}"/>
              </a:ext>
            </a:extLst>
          </p:cNvPr>
          <p:cNvSpPr txBox="1"/>
          <p:nvPr/>
        </p:nvSpPr>
        <p:spPr>
          <a:xfrm>
            <a:off x="399653" y="3583559"/>
            <a:ext cx="2714324" cy="156966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1561</a:t>
            </a:r>
            <a:endPar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78A4E29-91E9-6EAA-D2DC-3E7FCD5DBDB8}"/>
              </a:ext>
            </a:extLst>
          </p:cNvPr>
          <p:cNvSpPr txBox="1"/>
          <p:nvPr/>
        </p:nvSpPr>
        <p:spPr>
          <a:xfrm>
            <a:off x="7380161" y="5439258"/>
            <a:ext cx="2714324"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97% </a:t>
            </a:r>
          </a:p>
        </p:txBody>
      </p:sp>
      <p:sp>
        <p:nvSpPr>
          <p:cNvPr id="6" name="TextBox 5">
            <a:extLst>
              <a:ext uri="{FF2B5EF4-FFF2-40B4-BE49-F238E27FC236}">
                <a16:creationId xmlns:a16="http://schemas.microsoft.com/office/drawing/2014/main" id="{334A6C9C-4F17-388E-BCD4-0B43C726F077}"/>
              </a:ext>
            </a:extLst>
          </p:cNvPr>
          <p:cNvSpPr txBox="1"/>
          <p:nvPr/>
        </p:nvSpPr>
        <p:spPr>
          <a:xfrm>
            <a:off x="5300969" y="5438943"/>
            <a:ext cx="211575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planned to improve based on what they learned</a:t>
            </a:r>
          </a:p>
        </p:txBody>
      </p:sp>
      <p:sp>
        <p:nvSpPr>
          <p:cNvPr id="7" name="TextBox 6">
            <a:extLst>
              <a:ext uri="{FF2B5EF4-FFF2-40B4-BE49-F238E27FC236}">
                <a16:creationId xmlns:a16="http://schemas.microsoft.com/office/drawing/2014/main" id="{886694F9-846B-4310-A1D6-34A39EF80B37}"/>
              </a:ext>
            </a:extLst>
          </p:cNvPr>
          <p:cNvSpPr txBox="1"/>
          <p:nvPr/>
        </p:nvSpPr>
        <p:spPr>
          <a:xfrm>
            <a:off x="3220557" y="5439574"/>
            <a:ext cx="2714324"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99% </a:t>
            </a:r>
          </a:p>
        </p:txBody>
      </p:sp>
      <p:sp>
        <p:nvSpPr>
          <p:cNvPr id="12" name="TextBox 11">
            <a:extLst>
              <a:ext uri="{FF2B5EF4-FFF2-40B4-BE49-F238E27FC236}">
                <a16:creationId xmlns:a16="http://schemas.microsoft.com/office/drawing/2014/main" id="{A771C4C3-122E-97D5-F9E7-C134636043D3}"/>
              </a:ext>
            </a:extLst>
          </p:cNvPr>
          <p:cNvSpPr txBox="1"/>
          <p:nvPr/>
        </p:nvSpPr>
        <p:spPr>
          <a:xfrm>
            <a:off x="9442309" y="5593146"/>
            <a:ext cx="23537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found the resources useful or very useful.</a:t>
            </a:r>
          </a:p>
        </p:txBody>
      </p:sp>
      <p:sp>
        <p:nvSpPr>
          <p:cNvPr id="13" name="TextBox 12">
            <a:extLst>
              <a:ext uri="{FF2B5EF4-FFF2-40B4-BE49-F238E27FC236}">
                <a16:creationId xmlns:a16="http://schemas.microsoft.com/office/drawing/2014/main" id="{14F1CC0E-1C14-CA6A-8D8C-9C250005AE84}"/>
              </a:ext>
            </a:extLst>
          </p:cNvPr>
          <p:cNvSpPr txBox="1"/>
          <p:nvPr/>
        </p:nvSpPr>
        <p:spPr>
          <a:xfrm>
            <a:off x="7920608" y="1716186"/>
            <a:ext cx="3970175" cy="30777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Largest numbers of users from the following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Professional, scientific and technical – 259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Manufacturing – 207</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Construction – 216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Administrative and support services – 158</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Human health and social work – 109</a:t>
            </a:r>
            <a:endParaRPr kumimoji="0" lang="en-GB" sz="1600" b="0" i="0" u="none" strike="noStrike" kern="1200" cap="none" spc="0" normalizeH="0" baseline="0" noProof="0" dirty="0">
              <a:ln>
                <a:noFill/>
              </a:ln>
              <a:solidFill>
                <a:srgbClr val="585857"/>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Information and communication – 111</a:t>
            </a:r>
          </a:p>
        </p:txBody>
      </p:sp>
      <p:sp>
        <p:nvSpPr>
          <p:cNvPr id="4" name="TextBox 3">
            <a:extLst>
              <a:ext uri="{FF2B5EF4-FFF2-40B4-BE49-F238E27FC236}">
                <a16:creationId xmlns:a16="http://schemas.microsoft.com/office/drawing/2014/main" id="{214A3DA8-CCD5-9706-63F2-6A3C457A1E2F}"/>
              </a:ext>
            </a:extLst>
          </p:cNvPr>
          <p:cNvSpPr txBox="1"/>
          <p:nvPr/>
        </p:nvSpPr>
        <p:spPr>
          <a:xfrm>
            <a:off x="216195" y="254648"/>
            <a:ext cx="9776891"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a:ea typeface="+mn-ea"/>
                <a:cs typeface="Calibri"/>
              </a:rPr>
              <a:t>Who’s used the tool so far? </a:t>
            </a:r>
            <a:r>
              <a:rPr kumimoji="0" lang="en-GB"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As at 19 January 2026</a:t>
            </a:r>
            <a:endParaRPr kumimoji="0" lang="en-GB"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D5B8E00-A3D3-EEF9-C141-A32C16FD455D}"/>
              </a:ext>
            </a:extLst>
          </p:cNvPr>
          <p:cNvSpPr/>
          <p:nvPr/>
        </p:nvSpPr>
        <p:spPr>
          <a:xfrm>
            <a:off x="5451231" y="1192576"/>
            <a:ext cx="1956390" cy="776606"/>
          </a:xfrm>
          <a:prstGeom prst="wedgeRoundRectCallout">
            <a:avLst>
              <a:gd name="adj1" fmla="val -27898"/>
              <a:gd name="adj2" fmla="val 88513"/>
              <a:gd name="adj3" fmla="val 16667"/>
            </a:avLst>
          </a:prstGeom>
          <a:solidFill>
            <a:srgbClr val="FE645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45% are SME</a:t>
            </a:r>
          </a:p>
        </p:txBody>
      </p:sp>
    </p:spTree>
    <p:extLst>
      <p:ext uri="{BB962C8B-B14F-4D97-AF65-F5344CB8AC3E}">
        <p14:creationId xmlns:p14="http://schemas.microsoft.com/office/powerpoint/2010/main" val="3690256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F2913-F53B-A37F-ACF4-AA450FCB91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C4060B-809C-EB7E-3AD3-5AF433FF1FFA}"/>
              </a:ext>
            </a:extLst>
          </p:cNvPr>
          <p:cNvSpPr txBox="1"/>
          <p:nvPr/>
        </p:nvSpPr>
        <p:spPr>
          <a:xfrm>
            <a:off x="495218" y="333034"/>
            <a:ext cx="8999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A8A8"/>
                </a:solidFill>
                <a:effectLst/>
                <a:uLnTx/>
                <a:uFillTx/>
                <a:latin typeface="Calibri" panose="020F0502020204030204"/>
                <a:ea typeface="+mn-ea"/>
                <a:cs typeface="+mn-cs"/>
              </a:rPr>
              <a:t>This year’s report</a:t>
            </a:r>
          </a:p>
        </p:txBody>
      </p:sp>
      <p:sp>
        <p:nvSpPr>
          <p:cNvPr id="7" name="TextBox 6">
            <a:extLst>
              <a:ext uri="{FF2B5EF4-FFF2-40B4-BE49-F238E27FC236}">
                <a16:creationId xmlns:a16="http://schemas.microsoft.com/office/drawing/2014/main" id="{6EA12380-7AAE-C858-CB67-31FFA94BBBE1}"/>
              </a:ext>
            </a:extLst>
          </p:cNvPr>
          <p:cNvSpPr txBox="1"/>
          <p:nvPr/>
        </p:nvSpPr>
        <p:spPr>
          <a:xfrm>
            <a:off x="2103475" y="3713786"/>
            <a:ext cx="798504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“I was lucky to have an extremely high standard of careers education - one of the main reasons I have made it into a highly competitive apprenticeship, in a career that I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This opened my eyes to a large variety of career options and next steps.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rPr>
              <a:t>Prior to that careers support, I often misbehaved and fell behind in lessons. However, having constant interactions with potential employers within the industry allowed me to visualise what I was working for and to stay motivated with my learning.”</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0F679FE-C49B-EEBC-0C8D-E2BA39F4A76E}"/>
              </a:ext>
            </a:extLst>
          </p:cNvPr>
          <p:cNvPicPr>
            <a:picLocks noChangeAspect="1"/>
          </p:cNvPicPr>
          <p:nvPr/>
        </p:nvPicPr>
        <p:blipFill>
          <a:blip r:embed="rId3"/>
          <a:stretch>
            <a:fillRect/>
          </a:stretch>
        </p:blipFill>
        <p:spPr>
          <a:xfrm>
            <a:off x="280843" y="1599777"/>
            <a:ext cx="5754915" cy="4056744"/>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642D3021-5EEB-60C3-9524-C9B6772E1D7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5999" y="2349630"/>
            <a:ext cx="5847907" cy="2557038"/>
          </a:xfrm>
          <a:prstGeom prst="rect">
            <a:avLst/>
          </a:prstGeom>
        </p:spPr>
      </p:pic>
    </p:spTree>
    <p:extLst>
      <p:ext uri="{BB962C8B-B14F-4D97-AF65-F5344CB8AC3E}">
        <p14:creationId xmlns:p14="http://schemas.microsoft.com/office/powerpoint/2010/main" val="2000796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77B52-A1F1-FC06-6180-BE9D7CBB5607}"/>
              </a:ext>
            </a:extLst>
          </p:cNvPr>
          <p:cNvSpPr/>
          <p:nvPr/>
        </p:nvSpPr>
        <p:spPr>
          <a:xfrm>
            <a:off x="0" y="1301296"/>
            <a:ext cx="12192000" cy="173558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2B6FED3-570C-8316-DD5F-774BFE8DEC28}"/>
              </a:ext>
            </a:extLst>
          </p:cNvPr>
          <p:cNvSpPr/>
          <p:nvPr/>
        </p:nvSpPr>
        <p:spPr>
          <a:xfrm>
            <a:off x="0" y="3044390"/>
            <a:ext cx="12192000" cy="17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5254326-9D98-7B70-95BA-64188572A5CE}"/>
              </a:ext>
            </a:extLst>
          </p:cNvPr>
          <p:cNvSpPr/>
          <p:nvPr/>
        </p:nvSpPr>
        <p:spPr>
          <a:xfrm>
            <a:off x="0" y="4779979"/>
            <a:ext cx="12192000" cy="173558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94A189-11E6-78BB-00A6-C2960E65858B}"/>
              </a:ext>
            </a:extLst>
          </p:cNvPr>
          <p:cNvSpPr txBox="1"/>
          <p:nvPr/>
        </p:nvSpPr>
        <p:spPr>
          <a:xfrm>
            <a:off x="496446" y="1413793"/>
            <a:ext cx="9287752" cy="13849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rPr>
              <a:t>Insight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Engaging in careers education positively impacts recruitment, workforce diversity and talent pipelines</a:t>
            </a:r>
          </a:p>
        </p:txBody>
      </p:sp>
      <p:sp>
        <p:nvSpPr>
          <p:cNvPr id="5" name="TextBox 4">
            <a:extLst>
              <a:ext uri="{FF2B5EF4-FFF2-40B4-BE49-F238E27FC236}">
                <a16:creationId xmlns:a16="http://schemas.microsoft.com/office/drawing/2014/main" id="{FC22F934-3E1F-BABA-6928-F7572AFB47B9}"/>
              </a:ext>
            </a:extLst>
          </p:cNvPr>
          <p:cNvSpPr txBox="1"/>
          <p:nvPr/>
        </p:nvSpPr>
        <p:spPr>
          <a:xfrm>
            <a:off x="496446" y="3212182"/>
            <a:ext cx="93163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rPr>
              <a:t>Insight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Focusing outreach on building essential skills is a cost effective way of developing future talent</a:t>
            </a:r>
          </a:p>
        </p:txBody>
      </p:sp>
      <p:sp>
        <p:nvSpPr>
          <p:cNvPr id="7" name="TextBox 6">
            <a:extLst>
              <a:ext uri="{FF2B5EF4-FFF2-40B4-BE49-F238E27FC236}">
                <a16:creationId xmlns:a16="http://schemas.microsoft.com/office/drawing/2014/main" id="{BC902932-FB5D-1770-0ED5-9437156D1A90}"/>
              </a:ext>
            </a:extLst>
          </p:cNvPr>
          <p:cNvSpPr txBox="1"/>
          <p:nvPr/>
        </p:nvSpPr>
        <p:spPr>
          <a:xfrm>
            <a:off x="499186" y="5055249"/>
            <a:ext cx="928775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rPr>
              <a:t>Insight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Adopting a strategic approach leads to scale and impact</a:t>
            </a:r>
          </a:p>
        </p:txBody>
      </p:sp>
    </p:spTree>
    <p:extLst>
      <p:ext uri="{BB962C8B-B14F-4D97-AF65-F5344CB8AC3E}">
        <p14:creationId xmlns:p14="http://schemas.microsoft.com/office/powerpoint/2010/main" val="3191342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7A17-2053-5CC8-72C2-095ABB0C2A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051A4C-53B2-CF66-A2D3-41AED6A24A5E}"/>
              </a:ext>
            </a:extLst>
          </p:cNvPr>
          <p:cNvSpPr>
            <a:spLocks noGrp="1"/>
          </p:cNvSpPr>
          <p:nvPr>
            <p:ph type="body" sz="quarter" idx="10"/>
          </p:nvPr>
        </p:nvSpPr>
        <p:spPr>
          <a:xfrm>
            <a:off x="823858" y="2929716"/>
            <a:ext cx="6389600" cy="388861"/>
          </a:xfrm>
        </p:spPr>
        <p:txBody>
          <a:bodyPr/>
          <a:lstStyle/>
          <a:p>
            <a:r>
              <a:rPr lang="en-US" b="0" dirty="0"/>
              <a:t>Practical leadership actions and tools to support best practice</a:t>
            </a:r>
            <a:endParaRPr lang="en-US" dirty="0"/>
          </a:p>
        </p:txBody>
      </p:sp>
    </p:spTree>
    <p:extLst>
      <p:ext uri="{BB962C8B-B14F-4D97-AF65-F5344CB8AC3E}">
        <p14:creationId xmlns:p14="http://schemas.microsoft.com/office/powerpoint/2010/main" val="4063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81C2-6DC1-4FC5-676B-F0995985F710}"/>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B3248885-E2DA-4182-6638-10A06A749007}"/>
              </a:ext>
            </a:extLst>
          </p:cNvPr>
          <p:cNvPicPr>
            <a:picLocks noChangeAspect="1"/>
          </p:cNvPicPr>
          <p:nvPr/>
        </p:nvPicPr>
        <p:blipFill>
          <a:blip r:embed="rId2"/>
          <a:stretch>
            <a:fillRect/>
          </a:stretch>
        </p:blipFill>
        <p:spPr>
          <a:xfrm>
            <a:off x="-130629" y="1956248"/>
            <a:ext cx="12767308" cy="3800258"/>
          </a:xfrm>
          <a:prstGeom prst="rect">
            <a:avLst/>
          </a:prstGeom>
        </p:spPr>
      </p:pic>
      <p:sp>
        <p:nvSpPr>
          <p:cNvPr id="5" name="TextBox 4">
            <a:extLst>
              <a:ext uri="{FF2B5EF4-FFF2-40B4-BE49-F238E27FC236}">
                <a16:creationId xmlns:a16="http://schemas.microsoft.com/office/drawing/2014/main" id="{E4435B6B-6D75-B06A-B519-B8346B53BAE4}"/>
              </a:ext>
            </a:extLst>
          </p:cNvPr>
          <p:cNvSpPr txBox="1"/>
          <p:nvPr/>
        </p:nvSpPr>
        <p:spPr>
          <a:xfrm>
            <a:off x="737651" y="1101494"/>
            <a:ext cx="2158193" cy="800219"/>
          </a:xfrm>
          <a:prstGeom prst="rect">
            <a:avLst/>
          </a:prstGeom>
          <a:noFill/>
        </p:spPr>
        <p:txBody>
          <a:bodyPr wrap="square">
            <a:spAutoFit/>
          </a:bodyPr>
          <a:lstStyle/>
          <a:p>
            <a:pPr algn="l">
              <a:buNone/>
            </a:pPr>
            <a:r>
              <a:rPr lang="en-GB" sz="2200" b="1" i="0">
                <a:solidFill>
                  <a:schemeClr val="bg1"/>
                </a:solidFill>
                <a:effectLst/>
                <a:latin typeface="Calibri" panose="020F0502020204030204" pitchFamily="34" charset="0"/>
                <a:ea typeface="Lato Thin" panose="020F0502020204030203" pitchFamily="34" charset="0"/>
                <a:cs typeface="Calibri" panose="020F0502020204030204" pitchFamily="34" charset="0"/>
              </a:rPr>
              <a:t>Vision</a:t>
            </a:r>
          </a:p>
          <a:p>
            <a:pPr algn="l">
              <a:buNone/>
            </a:pPr>
            <a:r>
              <a:rPr lang="en-GB" sz="1200" b="0" i="0">
                <a:solidFill>
                  <a:schemeClr val="bg1"/>
                </a:solidFill>
                <a:effectLst/>
                <a:latin typeface="Calibri" panose="020F0502020204030204" pitchFamily="34" charset="0"/>
                <a:ea typeface="Lato Thin" panose="020F0502020204030203" pitchFamily="34" charset="0"/>
                <a:cs typeface="Calibri" panose="020F0502020204030204" pitchFamily="34" charset="0"/>
              </a:rPr>
              <a:t>Ambition ALL learners access high quality work experiences</a:t>
            </a:r>
          </a:p>
        </p:txBody>
      </p:sp>
      <p:sp>
        <p:nvSpPr>
          <p:cNvPr id="6" name="TextBox 5">
            <a:extLst>
              <a:ext uri="{FF2B5EF4-FFF2-40B4-BE49-F238E27FC236}">
                <a16:creationId xmlns:a16="http://schemas.microsoft.com/office/drawing/2014/main" id="{638FA973-08FF-CCCA-DB73-07D5EADE36C9}"/>
              </a:ext>
            </a:extLst>
          </p:cNvPr>
          <p:cNvSpPr txBox="1"/>
          <p:nvPr/>
        </p:nvSpPr>
        <p:spPr>
          <a:xfrm>
            <a:off x="2142346" y="4096844"/>
            <a:ext cx="1879549" cy="1015663"/>
          </a:xfrm>
          <a:prstGeom prst="rect">
            <a:avLst/>
          </a:prstGeom>
          <a:noFill/>
        </p:spPr>
        <p:txBody>
          <a:bodyPr wrap="square">
            <a:spAutoFit/>
          </a:bodyPr>
          <a:lstStyle/>
          <a:p>
            <a:r>
              <a:rPr lang="en-GB" sz="2200" b="1">
                <a:solidFill>
                  <a:schemeClr val="bg1"/>
                </a:solidFill>
                <a:latin typeface="Calibri" panose="020F0502020204030204" pitchFamily="34" charset="0"/>
                <a:ea typeface="Lato Thin" panose="020F0502020204030203" pitchFamily="34" charset="0"/>
                <a:cs typeface="Calibri" panose="020F0502020204030204" pitchFamily="34" charset="0"/>
              </a:rPr>
              <a:t>Goal</a:t>
            </a:r>
          </a:p>
          <a:p>
            <a:r>
              <a:rPr lang="en-GB" sz="1200">
                <a:solidFill>
                  <a:schemeClr val="bg1"/>
                </a:solidFill>
                <a:latin typeface="Calibri" panose="020F0502020204030204" pitchFamily="34" charset="0"/>
                <a:ea typeface="Lato Thin" panose="020F0502020204030203" pitchFamily="34" charset="0"/>
                <a:cs typeface="Calibri" panose="020F0502020204030204" pitchFamily="34" charset="0"/>
              </a:rPr>
              <a:t>ALL learners access 5 days across KS3 and 5 days across KS4</a:t>
            </a:r>
          </a:p>
        </p:txBody>
      </p:sp>
      <p:sp>
        <p:nvSpPr>
          <p:cNvPr id="7" name="TextBox 6">
            <a:extLst>
              <a:ext uri="{FF2B5EF4-FFF2-40B4-BE49-F238E27FC236}">
                <a16:creationId xmlns:a16="http://schemas.microsoft.com/office/drawing/2014/main" id="{62139480-2BDD-DA79-0AA5-48E9097606C8}"/>
              </a:ext>
            </a:extLst>
          </p:cNvPr>
          <p:cNvSpPr txBox="1"/>
          <p:nvPr/>
        </p:nvSpPr>
        <p:spPr>
          <a:xfrm>
            <a:off x="3336334" y="1595553"/>
            <a:ext cx="2158193" cy="800219"/>
          </a:xfrm>
          <a:prstGeom prst="rect">
            <a:avLst/>
          </a:prstGeom>
          <a:noFill/>
        </p:spPr>
        <p:txBody>
          <a:bodyPr wrap="square" lIns="91440" tIns="45720" rIns="91440" bIns="45720" anchor="t">
            <a:spAutoFit/>
          </a:bodyPr>
          <a:lstStyle/>
          <a:p>
            <a:r>
              <a:rPr lang="en-GB" sz="2200" b="1">
                <a:solidFill>
                  <a:schemeClr val="bg1"/>
                </a:solidFill>
                <a:latin typeface="Calibri"/>
                <a:ea typeface="Lato Thin"/>
                <a:cs typeface="Calibri"/>
              </a:rPr>
              <a:t>Review</a:t>
            </a:r>
          </a:p>
          <a:p>
            <a:r>
              <a:rPr lang="en-GB" sz="1200">
                <a:solidFill>
                  <a:schemeClr val="bg1"/>
                </a:solidFill>
                <a:latin typeface="Calibri"/>
                <a:ea typeface="Lato Thin"/>
                <a:cs typeface="Calibri"/>
              </a:rPr>
              <a:t>Complete an</a:t>
            </a:r>
            <a:r>
              <a:rPr lang="en-GB" sz="1200" b="1">
                <a:solidFill>
                  <a:schemeClr val="bg1"/>
                </a:solidFill>
                <a:latin typeface="Calibri"/>
                <a:ea typeface="Lato Thin"/>
                <a:cs typeface="Calibri"/>
              </a:rPr>
              <a:t> internal leadership review</a:t>
            </a:r>
          </a:p>
        </p:txBody>
      </p:sp>
      <p:sp>
        <p:nvSpPr>
          <p:cNvPr id="8" name="TextBox 7">
            <a:extLst>
              <a:ext uri="{FF2B5EF4-FFF2-40B4-BE49-F238E27FC236}">
                <a16:creationId xmlns:a16="http://schemas.microsoft.com/office/drawing/2014/main" id="{402CF438-105B-CE58-72D2-B7D34599CB19}"/>
              </a:ext>
            </a:extLst>
          </p:cNvPr>
          <p:cNvSpPr txBox="1"/>
          <p:nvPr/>
        </p:nvSpPr>
        <p:spPr>
          <a:xfrm>
            <a:off x="4570631" y="5797402"/>
            <a:ext cx="4141289" cy="800219"/>
          </a:xfrm>
          <a:prstGeom prst="rect">
            <a:avLst/>
          </a:prstGeom>
          <a:noFill/>
        </p:spPr>
        <p:txBody>
          <a:bodyPr wrap="square">
            <a:spAutoFit/>
          </a:bodyPr>
          <a:lstStyle/>
          <a:p>
            <a:r>
              <a:rPr lang="en-GB" sz="2200" b="1">
                <a:solidFill>
                  <a:schemeClr val="bg1"/>
                </a:solidFill>
                <a:latin typeface="Calibri" panose="020F0502020204030204" pitchFamily="34" charset="0"/>
                <a:ea typeface="Lato Thin" panose="020F0502020204030203" pitchFamily="34" charset="0"/>
                <a:cs typeface="Calibri" panose="020F0502020204030204" pitchFamily="34" charset="0"/>
              </a:rPr>
              <a:t>Identify</a:t>
            </a:r>
          </a:p>
          <a:p>
            <a:r>
              <a:rPr lang="en-GB" sz="1200">
                <a:solidFill>
                  <a:schemeClr val="bg1"/>
                </a:solidFill>
                <a:latin typeface="Calibri" panose="020F0502020204030204" pitchFamily="34" charset="0"/>
                <a:ea typeface="Lato Thin" panose="020F0502020204030203" pitchFamily="34" charset="0"/>
                <a:cs typeface="Calibri" panose="020F0502020204030204" pitchFamily="34" charset="0"/>
              </a:rPr>
              <a:t>Map where learners currently have access across curriculum to work experiences and identify gaps</a:t>
            </a:r>
          </a:p>
        </p:txBody>
      </p:sp>
      <p:sp>
        <p:nvSpPr>
          <p:cNvPr id="9" name="TextBox 8">
            <a:extLst>
              <a:ext uri="{FF2B5EF4-FFF2-40B4-BE49-F238E27FC236}">
                <a16:creationId xmlns:a16="http://schemas.microsoft.com/office/drawing/2014/main" id="{0D6ADE11-2937-5CAC-71AC-FBBA5B2BF9D2}"/>
              </a:ext>
            </a:extLst>
          </p:cNvPr>
          <p:cNvSpPr txBox="1"/>
          <p:nvPr/>
        </p:nvSpPr>
        <p:spPr>
          <a:xfrm>
            <a:off x="6473517" y="4151536"/>
            <a:ext cx="1780769" cy="1138773"/>
          </a:xfrm>
          <a:prstGeom prst="rect">
            <a:avLst/>
          </a:prstGeom>
          <a:noFill/>
        </p:spPr>
        <p:txBody>
          <a:bodyPr wrap="square">
            <a:spAutoFit/>
          </a:bodyPr>
          <a:lstStyle/>
          <a:p>
            <a:r>
              <a:rPr lang="en-GB" sz="2000" b="1">
                <a:solidFill>
                  <a:schemeClr val="bg1"/>
                </a:solidFill>
                <a:latin typeface="Calibri" panose="020F0502020204030204" pitchFamily="34" charset="0"/>
                <a:ea typeface="Lato Thin" panose="020F0502020204030203" pitchFamily="34" charset="0"/>
                <a:cs typeface="Calibri" panose="020F0502020204030204" pitchFamily="34" charset="0"/>
              </a:rPr>
              <a:t>Plan</a:t>
            </a:r>
            <a:endParaRPr lang="en-GB" sz="1600" b="1">
              <a:solidFill>
                <a:schemeClr val="bg1"/>
              </a:solidFill>
              <a:latin typeface="Calibri" panose="020F0502020204030204" pitchFamily="34" charset="0"/>
              <a:ea typeface="Lato Thin" panose="020F0502020204030203" pitchFamily="34" charset="0"/>
              <a:cs typeface="Calibri" panose="020F0502020204030204" pitchFamily="34" charset="0"/>
            </a:endParaRPr>
          </a:p>
          <a:p>
            <a:r>
              <a:rPr lang="en-GB" sz="1200">
                <a:solidFill>
                  <a:schemeClr val="bg1"/>
                </a:solidFill>
                <a:latin typeface="Calibri" panose="020F0502020204030204" pitchFamily="34" charset="0"/>
                <a:ea typeface="Lato Thin" panose="020F0502020204030203" pitchFamily="34" charset="0"/>
                <a:cs typeface="Calibri" panose="020F0502020204030204" pitchFamily="34" charset="0"/>
              </a:rPr>
              <a:t>Plan activity to address gaps using </a:t>
            </a:r>
            <a:r>
              <a:rPr lang="en-GB" sz="1200" err="1">
                <a:solidFill>
                  <a:schemeClr val="bg1"/>
                </a:solidFill>
                <a:latin typeface="Calibri" panose="020F0502020204030204" pitchFamily="34" charset="0"/>
                <a:ea typeface="Lato Thin" panose="020F0502020204030203" pitchFamily="34" charset="0"/>
                <a:cs typeface="Calibri" panose="020F0502020204030204" pitchFamily="34" charset="0"/>
              </a:rPr>
              <a:t>equalex</a:t>
            </a:r>
            <a:r>
              <a:rPr lang="en-GB" sz="1200">
                <a:solidFill>
                  <a:schemeClr val="bg1"/>
                </a:solidFill>
                <a:latin typeface="Calibri" panose="020F0502020204030204" pitchFamily="34" charset="0"/>
                <a:ea typeface="Lato Thin" panose="020F0502020204030203" pitchFamily="34" charset="0"/>
                <a:cs typeface="Calibri" panose="020F0502020204030204" pitchFamily="34" charset="0"/>
              </a:rPr>
              <a:t> and Benchmark 6 meaningful definition</a:t>
            </a:r>
          </a:p>
        </p:txBody>
      </p:sp>
      <p:sp>
        <p:nvSpPr>
          <p:cNvPr id="10" name="TextBox 9">
            <a:extLst>
              <a:ext uri="{FF2B5EF4-FFF2-40B4-BE49-F238E27FC236}">
                <a16:creationId xmlns:a16="http://schemas.microsoft.com/office/drawing/2014/main" id="{9970672B-98EB-AFB5-12D7-2DCC898CBDEB}"/>
              </a:ext>
            </a:extLst>
          </p:cNvPr>
          <p:cNvSpPr txBox="1"/>
          <p:nvPr/>
        </p:nvSpPr>
        <p:spPr>
          <a:xfrm>
            <a:off x="7210455" y="971325"/>
            <a:ext cx="2155051" cy="800219"/>
          </a:xfrm>
          <a:prstGeom prst="rect">
            <a:avLst/>
          </a:prstGeom>
          <a:noFill/>
        </p:spPr>
        <p:txBody>
          <a:bodyPr wrap="square" lIns="91440" tIns="45720" rIns="91440" bIns="45720" anchor="t">
            <a:spAutoFit/>
          </a:bodyPr>
          <a:lstStyle/>
          <a:p>
            <a:r>
              <a:rPr lang="en-GB" sz="2200" b="1">
                <a:solidFill>
                  <a:schemeClr val="bg1"/>
                </a:solidFill>
                <a:latin typeface="Calibri"/>
                <a:ea typeface="Lato Thin"/>
                <a:cs typeface="Calibri"/>
              </a:rPr>
              <a:t>Action</a:t>
            </a:r>
          </a:p>
          <a:p>
            <a:r>
              <a:rPr lang="en-GB" sz="1200">
                <a:solidFill>
                  <a:schemeClr val="bg1"/>
                </a:solidFill>
                <a:latin typeface="Calibri"/>
                <a:ea typeface="Lato Thin"/>
                <a:cs typeface="Calibri"/>
              </a:rPr>
              <a:t>Make progress towards </a:t>
            </a:r>
            <a:r>
              <a:rPr lang="en-GB" sz="1200" b="1">
                <a:solidFill>
                  <a:schemeClr val="bg1"/>
                </a:solidFill>
                <a:latin typeface="Calibri"/>
                <a:ea typeface="Lato Thin"/>
                <a:cs typeface="Calibri"/>
              </a:rPr>
              <a:t>Benchmark 6</a:t>
            </a:r>
          </a:p>
        </p:txBody>
      </p:sp>
      <p:sp>
        <p:nvSpPr>
          <p:cNvPr id="11" name="TextBox 10">
            <a:extLst>
              <a:ext uri="{FF2B5EF4-FFF2-40B4-BE49-F238E27FC236}">
                <a16:creationId xmlns:a16="http://schemas.microsoft.com/office/drawing/2014/main" id="{CE716161-1BB1-9343-AF04-FA2E6B2763FD}"/>
              </a:ext>
            </a:extLst>
          </p:cNvPr>
          <p:cNvSpPr txBox="1"/>
          <p:nvPr/>
        </p:nvSpPr>
        <p:spPr>
          <a:xfrm>
            <a:off x="8390662" y="3857288"/>
            <a:ext cx="1426578" cy="800219"/>
          </a:xfrm>
          <a:prstGeom prst="rect">
            <a:avLst/>
          </a:prstGeom>
          <a:noFill/>
        </p:spPr>
        <p:txBody>
          <a:bodyPr wrap="square">
            <a:spAutoFit/>
          </a:bodyPr>
          <a:lstStyle/>
          <a:p>
            <a:r>
              <a:rPr lang="en-GB" sz="2200" b="1">
                <a:solidFill>
                  <a:schemeClr val="bg1"/>
                </a:solidFill>
                <a:latin typeface="Calibri" panose="020F0502020204030204" pitchFamily="34" charset="0"/>
                <a:ea typeface="Lato Thin" panose="020F0502020204030203" pitchFamily="34" charset="0"/>
                <a:cs typeface="Calibri" panose="020F0502020204030204" pitchFamily="34" charset="0"/>
              </a:rPr>
              <a:t>Deliver</a:t>
            </a:r>
          </a:p>
          <a:p>
            <a:r>
              <a:rPr lang="en-GB" sz="1200">
                <a:solidFill>
                  <a:schemeClr val="bg1"/>
                </a:solidFill>
                <a:latin typeface="Calibri" panose="020F0502020204030204" pitchFamily="34" charset="0"/>
                <a:ea typeface="Lato Thin" panose="020F0502020204030203" pitchFamily="34" charset="0"/>
                <a:cs typeface="Calibri" panose="020F0502020204030204" pitchFamily="34" charset="0"/>
              </a:rPr>
              <a:t>Equitable work experience model</a:t>
            </a:r>
          </a:p>
        </p:txBody>
      </p:sp>
      <p:sp>
        <p:nvSpPr>
          <p:cNvPr id="12" name="TextBox 11">
            <a:extLst>
              <a:ext uri="{FF2B5EF4-FFF2-40B4-BE49-F238E27FC236}">
                <a16:creationId xmlns:a16="http://schemas.microsoft.com/office/drawing/2014/main" id="{B0D4028D-793C-8D37-BCB9-73204AE3F7EB}"/>
              </a:ext>
            </a:extLst>
          </p:cNvPr>
          <p:cNvSpPr txBox="1"/>
          <p:nvPr/>
        </p:nvSpPr>
        <p:spPr>
          <a:xfrm>
            <a:off x="9729860" y="5273060"/>
            <a:ext cx="2155051" cy="800219"/>
          </a:xfrm>
          <a:prstGeom prst="rect">
            <a:avLst/>
          </a:prstGeom>
          <a:noFill/>
        </p:spPr>
        <p:txBody>
          <a:bodyPr wrap="square" lIns="91440" tIns="45720" rIns="91440" bIns="45720" anchor="t">
            <a:spAutoFit/>
          </a:bodyPr>
          <a:lstStyle/>
          <a:p>
            <a:r>
              <a:rPr lang="en-GB" sz="2200" b="1">
                <a:solidFill>
                  <a:schemeClr val="bg1"/>
                </a:solidFill>
                <a:latin typeface="Calibri"/>
                <a:ea typeface="Lato Thin"/>
                <a:cs typeface="Calibri"/>
              </a:rPr>
              <a:t>Meet</a:t>
            </a:r>
          </a:p>
          <a:p>
            <a:r>
              <a:rPr lang="en-GB" sz="1200">
                <a:solidFill>
                  <a:schemeClr val="bg1"/>
                </a:solidFill>
                <a:latin typeface="Calibri"/>
                <a:ea typeface="Lato Thin"/>
                <a:cs typeface="Calibri"/>
              </a:rPr>
              <a:t>The Government's </a:t>
            </a:r>
            <a:r>
              <a:rPr lang="en-GB" sz="1200" b="1">
                <a:solidFill>
                  <a:schemeClr val="bg1"/>
                </a:solidFill>
                <a:latin typeface="Calibri"/>
                <a:ea typeface="Lato Thin"/>
                <a:cs typeface="Calibri"/>
              </a:rPr>
              <a:t>work experience guarantee</a:t>
            </a:r>
            <a:endParaRPr lang="en-GB" sz="1200" b="1">
              <a:solidFill>
                <a:schemeClr val="bg1"/>
              </a:solidFill>
              <a:latin typeface="Calibri" panose="020F0502020204030204" pitchFamily="34" charset="0"/>
              <a:ea typeface="Lato Thin" panose="020F0502020204030203" pitchFamily="34" charset="0"/>
              <a:cs typeface="Calibri" panose="020F0502020204030204" pitchFamily="34" charset="0"/>
            </a:endParaRPr>
          </a:p>
        </p:txBody>
      </p:sp>
      <p:sp>
        <p:nvSpPr>
          <p:cNvPr id="13" name="TextBox 12">
            <a:extLst>
              <a:ext uri="{FF2B5EF4-FFF2-40B4-BE49-F238E27FC236}">
                <a16:creationId xmlns:a16="http://schemas.microsoft.com/office/drawing/2014/main" id="{CC7DB327-A95B-6B6B-2D2C-D10D06B9072C}"/>
              </a:ext>
            </a:extLst>
          </p:cNvPr>
          <p:cNvSpPr txBox="1"/>
          <p:nvPr/>
        </p:nvSpPr>
        <p:spPr>
          <a:xfrm>
            <a:off x="10034752" y="1556520"/>
            <a:ext cx="2155050" cy="1354217"/>
          </a:xfrm>
          <a:prstGeom prst="rect">
            <a:avLst/>
          </a:prstGeom>
          <a:noFill/>
        </p:spPr>
        <p:txBody>
          <a:bodyPr wrap="square" lIns="91440" tIns="45720" rIns="91440" bIns="45720" anchor="t">
            <a:spAutoFit/>
          </a:bodyPr>
          <a:lstStyle/>
          <a:p>
            <a:r>
              <a:rPr lang="en-GB" sz="2200" b="1">
                <a:solidFill>
                  <a:schemeClr val="bg1"/>
                </a:solidFill>
                <a:latin typeface="Calibri"/>
                <a:ea typeface="Lato Thin"/>
                <a:cs typeface="Calibri"/>
              </a:rPr>
              <a:t>Achieve</a:t>
            </a:r>
          </a:p>
          <a:p>
            <a:r>
              <a:rPr lang="en-GB" sz="1200" b="1" err="1">
                <a:solidFill>
                  <a:schemeClr val="bg1"/>
                </a:solidFill>
                <a:latin typeface="Calibri"/>
                <a:ea typeface="Lato Thin"/>
                <a:cs typeface="Calibri"/>
              </a:rPr>
              <a:t>equalex</a:t>
            </a:r>
            <a:r>
              <a:rPr lang="en-GB" sz="1200">
                <a:solidFill>
                  <a:schemeClr val="bg1"/>
                </a:solidFill>
                <a:latin typeface="Calibri"/>
                <a:ea typeface="Lato Thin"/>
                <a:cs typeface="Calibri"/>
              </a:rPr>
              <a:t> outcomes for ALL young people increasing employability skills and supporting wider benchmark achievement</a:t>
            </a:r>
          </a:p>
        </p:txBody>
      </p:sp>
      <p:pic>
        <p:nvPicPr>
          <p:cNvPr id="15" name="Picture 14">
            <a:extLst>
              <a:ext uri="{FF2B5EF4-FFF2-40B4-BE49-F238E27FC236}">
                <a16:creationId xmlns:a16="http://schemas.microsoft.com/office/drawing/2014/main" id="{107DE3C1-2A69-C4C1-8008-D7227BE94D28}"/>
              </a:ext>
            </a:extLst>
          </p:cNvPr>
          <p:cNvPicPr>
            <a:picLocks noChangeAspect="1"/>
          </p:cNvPicPr>
          <p:nvPr/>
        </p:nvPicPr>
        <p:blipFill>
          <a:blip r:embed="rId3"/>
          <a:srcRect/>
          <a:stretch/>
        </p:blipFill>
        <p:spPr>
          <a:xfrm>
            <a:off x="737651" y="2077779"/>
            <a:ext cx="882755" cy="882755"/>
          </a:xfrm>
          <a:prstGeom prst="rect">
            <a:avLst/>
          </a:prstGeom>
        </p:spPr>
      </p:pic>
      <p:pic>
        <p:nvPicPr>
          <p:cNvPr id="18" name="Picture 17" descr="A circle with a dart in center&#10;&#10;AI-generated content may be incorrect.">
            <a:extLst>
              <a:ext uri="{FF2B5EF4-FFF2-40B4-BE49-F238E27FC236}">
                <a16:creationId xmlns:a16="http://schemas.microsoft.com/office/drawing/2014/main" id="{585AB55C-54E0-1896-B2C7-7C64D7EEA794}"/>
              </a:ext>
            </a:extLst>
          </p:cNvPr>
          <p:cNvPicPr>
            <a:picLocks noChangeAspect="1"/>
          </p:cNvPicPr>
          <p:nvPr/>
        </p:nvPicPr>
        <p:blipFill>
          <a:blip r:embed="rId4"/>
          <a:stretch>
            <a:fillRect/>
          </a:stretch>
        </p:blipFill>
        <p:spPr>
          <a:xfrm>
            <a:off x="2029628" y="3151524"/>
            <a:ext cx="882755" cy="882755"/>
          </a:xfrm>
          <a:prstGeom prst="rect">
            <a:avLst/>
          </a:prstGeom>
        </p:spPr>
      </p:pic>
      <p:pic>
        <p:nvPicPr>
          <p:cNvPr id="20" name="Picture 19" descr="A magnifying glass with a graph in it&#10;&#10;AI-generated content may be incorrect.">
            <a:extLst>
              <a:ext uri="{FF2B5EF4-FFF2-40B4-BE49-F238E27FC236}">
                <a16:creationId xmlns:a16="http://schemas.microsoft.com/office/drawing/2014/main" id="{2ACB668D-13A9-2017-EACB-91F39BB150A5}"/>
              </a:ext>
            </a:extLst>
          </p:cNvPr>
          <p:cNvPicPr>
            <a:picLocks noChangeAspect="1"/>
          </p:cNvPicPr>
          <p:nvPr/>
        </p:nvPicPr>
        <p:blipFill>
          <a:blip r:embed="rId5"/>
          <a:stretch>
            <a:fillRect/>
          </a:stretch>
        </p:blipFill>
        <p:spPr>
          <a:xfrm>
            <a:off x="3313132" y="2465114"/>
            <a:ext cx="882755" cy="882755"/>
          </a:xfrm>
          <a:prstGeom prst="rect">
            <a:avLst/>
          </a:prstGeom>
        </p:spPr>
      </p:pic>
      <p:pic>
        <p:nvPicPr>
          <p:cNvPr id="22" name="Picture 21" descr="A red and white route with two pointers&#10;&#10;AI-generated content may be incorrect.">
            <a:extLst>
              <a:ext uri="{FF2B5EF4-FFF2-40B4-BE49-F238E27FC236}">
                <a16:creationId xmlns:a16="http://schemas.microsoft.com/office/drawing/2014/main" id="{CF369435-EAFE-D119-EE07-A006289B1F0A}"/>
              </a:ext>
            </a:extLst>
          </p:cNvPr>
          <p:cNvPicPr>
            <a:picLocks noChangeAspect="1"/>
          </p:cNvPicPr>
          <p:nvPr/>
        </p:nvPicPr>
        <p:blipFill>
          <a:blip r:embed="rId6"/>
          <a:stretch>
            <a:fillRect/>
          </a:stretch>
        </p:blipFill>
        <p:spPr>
          <a:xfrm>
            <a:off x="4557695" y="4505609"/>
            <a:ext cx="882755" cy="882755"/>
          </a:xfrm>
          <a:prstGeom prst="rect">
            <a:avLst/>
          </a:prstGeom>
        </p:spPr>
      </p:pic>
      <p:pic>
        <p:nvPicPr>
          <p:cNvPr id="24" name="Picture 23" descr="A checklist with red ticks&#10;&#10;AI-generated content may be incorrect.">
            <a:extLst>
              <a:ext uri="{FF2B5EF4-FFF2-40B4-BE49-F238E27FC236}">
                <a16:creationId xmlns:a16="http://schemas.microsoft.com/office/drawing/2014/main" id="{DE60E1DD-E5DC-D5DB-251E-A81005AC51B4}"/>
              </a:ext>
            </a:extLst>
          </p:cNvPr>
          <p:cNvPicPr>
            <a:picLocks noChangeAspect="1"/>
          </p:cNvPicPr>
          <p:nvPr/>
        </p:nvPicPr>
        <p:blipFill>
          <a:blip r:embed="rId7"/>
          <a:stretch>
            <a:fillRect/>
          </a:stretch>
        </p:blipFill>
        <p:spPr>
          <a:xfrm>
            <a:off x="7166319" y="1771544"/>
            <a:ext cx="881270" cy="881270"/>
          </a:xfrm>
          <a:prstGeom prst="rect">
            <a:avLst/>
          </a:prstGeom>
        </p:spPr>
      </p:pic>
      <p:pic>
        <p:nvPicPr>
          <p:cNvPr id="26" name="Picture 25" descr="A clock tower with a pointy roof&#10;&#10;AI-generated content may be incorrect.">
            <a:extLst>
              <a:ext uri="{FF2B5EF4-FFF2-40B4-BE49-F238E27FC236}">
                <a16:creationId xmlns:a16="http://schemas.microsoft.com/office/drawing/2014/main" id="{67437A9B-22FD-DEB8-EAA7-2B7E077456B9}"/>
              </a:ext>
            </a:extLst>
          </p:cNvPr>
          <p:cNvPicPr>
            <a:picLocks noChangeAspect="1"/>
          </p:cNvPicPr>
          <p:nvPr/>
        </p:nvPicPr>
        <p:blipFill>
          <a:blip r:embed="rId8"/>
          <a:stretch>
            <a:fillRect/>
          </a:stretch>
        </p:blipFill>
        <p:spPr>
          <a:xfrm>
            <a:off x="9688139" y="4290682"/>
            <a:ext cx="881270" cy="881270"/>
          </a:xfrm>
          <a:prstGeom prst="rect">
            <a:avLst/>
          </a:prstGeom>
        </p:spPr>
      </p:pic>
      <p:pic>
        <p:nvPicPr>
          <p:cNvPr id="28" name="Picture 27">
            <a:extLst>
              <a:ext uri="{FF2B5EF4-FFF2-40B4-BE49-F238E27FC236}">
                <a16:creationId xmlns:a16="http://schemas.microsoft.com/office/drawing/2014/main" id="{E4D1FC07-9187-902A-7166-D944ED53CCEA}"/>
              </a:ext>
            </a:extLst>
          </p:cNvPr>
          <p:cNvPicPr>
            <a:picLocks noChangeAspect="1"/>
          </p:cNvPicPr>
          <p:nvPr/>
        </p:nvPicPr>
        <p:blipFill>
          <a:blip r:embed="rId9"/>
          <a:srcRect/>
          <a:stretch/>
        </p:blipFill>
        <p:spPr>
          <a:xfrm>
            <a:off x="11013714" y="2838852"/>
            <a:ext cx="881270" cy="881270"/>
          </a:xfrm>
          <a:prstGeom prst="rect">
            <a:avLst/>
          </a:prstGeom>
        </p:spPr>
      </p:pic>
      <p:pic>
        <p:nvPicPr>
          <p:cNvPr id="30" name="Picture 29" descr="A white notepad with red lines&#10;&#10;AI-generated content may be incorrect.">
            <a:extLst>
              <a:ext uri="{FF2B5EF4-FFF2-40B4-BE49-F238E27FC236}">
                <a16:creationId xmlns:a16="http://schemas.microsoft.com/office/drawing/2014/main" id="{A7FAA5C1-7372-2541-368D-29FC7B3DD3AE}"/>
              </a:ext>
            </a:extLst>
          </p:cNvPr>
          <p:cNvPicPr>
            <a:picLocks noChangeAspect="1"/>
          </p:cNvPicPr>
          <p:nvPr/>
        </p:nvPicPr>
        <p:blipFill>
          <a:blip r:embed="rId10"/>
          <a:stretch>
            <a:fillRect/>
          </a:stretch>
        </p:blipFill>
        <p:spPr>
          <a:xfrm>
            <a:off x="5833131" y="3318679"/>
            <a:ext cx="892552" cy="892552"/>
          </a:xfrm>
          <a:prstGeom prst="rect">
            <a:avLst/>
          </a:prstGeom>
        </p:spPr>
      </p:pic>
      <p:pic>
        <p:nvPicPr>
          <p:cNvPr id="32" name="Picture 31" descr="A red and white briefcase&#10;&#10;AI-generated content may be incorrect.">
            <a:extLst>
              <a:ext uri="{FF2B5EF4-FFF2-40B4-BE49-F238E27FC236}">
                <a16:creationId xmlns:a16="http://schemas.microsoft.com/office/drawing/2014/main" id="{7897CD19-C63F-7AB7-24C6-210CDB0094B7}"/>
              </a:ext>
            </a:extLst>
          </p:cNvPr>
          <p:cNvPicPr>
            <a:picLocks noChangeAspect="1"/>
          </p:cNvPicPr>
          <p:nvPr/>
        </p:nvPicPr>
        <p:blipFill>
          <a:blip r:embed="rId11"/>
          <a:stretch>
            <a:fillRect/>
          </a:stretch>
        </p:blipFill>
        <p:spPr>
          <a:xfrm>
            <a:off x="8390662" y="2900302"/>
            <a:ext cx="882755" cy="882755"/>
          </a:xfrm>
          <a:prstGeom prst="rect">
            <a:avLst/>
          </a:prstGeom>
        </p:spPr>
      </p:pic>
    </p:spTree>
    <p:extLst>
      <p:ext uri="{BB962C8B-B14F-4D97-AF65-F5344CB8AC3E}">
        <p14:creationId xmlns:p14="http://schemas.microsoft.com/office/powerpoint/2010/main" val="362212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fltVal val="0"/>
                                          </p:val>
                                        </p:tav>
                                        <p:tav tm="100000">
                                          <p:val>
                                            <p:strVal val="#ppt_w"/>
                                          </p:val>
                                        </p:tav>
                                      </p:tavLst>
                                    </p:anim>
                                    <p:anim calcmode="lin" valueType="num">
                                      <p:cBhvr>
                                        <p:cTn id="56" dur="1000" fill="hold"/>
                                        <p:tgtEl>
                                          <p:spTgt spid="30"/>
                                        </p:tgtEl>
                                        <p:attrNameLst>
                                          <p:attrName>ppt_h</p:attrName>
                                        </p:attrNameLst>
                                      </p:cBhvr>
                                      <p:tavLst>
                                        <p:tav tm="0">
                                          <p:val>
                                            <p:fltVal val="0"/>
                                          </p:val>
                                        </p:tav>
                                        <p:tav tm="100000">
                                          <p:val>
                                            <p:strVal val="#ppt_h"/>
                                          </p:val>
                                        </p:tav>
                                      </p:tavLst>
                                    </p:anim>
                                    <p:anim calcmode="lin" valueType="num">
                                      <p:cBhvr>
                                        <p:cTn id="57" dur="1000" fill="hold"/>
                                        <p:tgtEl>
                                          <p:spTgt spid="30"/>
                                        </p:tgtEl>
                                        <p:attrNameLst>
                                          <p:attrName>style.rotation</p:attrName>
                                        </p:attrNameLst>
                                      </p:cBhvr>
                                      <p:tavLst>
                                        <p:tav tm="0">
                                          <p:val>
                                            <p:fltVal val="90"/>
                                          </p:val>
                                        </p:tav>
                                        <p:tav tm="100000">
                                          <p:val>
                                            <p:fltVal val="0"/>
                                          </p:val>
                                        </p:tav>
                                      </p:tavLst>
                                    </p:anim>
                                    <p:animEffect transition="in" filter="fade">
                                      <p:cBhvr>
                                        <p:cTn id="58" dur="1000"/>
                                        <p:tgtEl>
                                          <p:spTgt spid="30"/>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1000" fill="hold"/>
                                        <p:tgtEl>
                                          <p:spTgt spid="24"/>
                                        </p:tgtEl>
                                        <p:attrNameLst>
                                          <p:attrName>ppt_w</p:attrName>
                                        </p:attrNameLst>
                                      </p:cBhvr>
                                      <p:tavLst>
                                        <p:tav tm="0">
                                          <p:val>
                                            <p:fltVal val="0"/>
                                          </p:val>
                                        </p:tav>
                                        <p:tav tm="100000">
                                          <p:val>
                                            <p:strVal val="#ppt_w"/>
                                          </p:val>
                                        </p:tav>
                                      </p:tavLst>
                                    </p:anim>
                                    <p:anim calcmode="lin" valueType="num">
                                      <p:cBhvr>
                                        <p:cTn id="68" dur="1000" fill="hold"/>
                                        <p:tgtEl>
                                          <p:spTgt spid="24"/>
                                        </p:tgtEl>
                                        <p:attrNameLst>
                                          <p:attrName>ppt_h</p:attrName>
                                        </p:attrNameLst>
                                      </p:cBhvr>
                                      <p:tavLst>
                                        <p:tav tm="0">
                                          <p:val>
                                            <p:fltVal val="0"/>
                                          </p:val>
                                        </p:tav>
                                        <p:tav tm="100000">
                                          <p:val>
                                            <p:strVal val="#ppt_h"/>
                                          </p:val>
                                        </p:tav>
                                      </p:tavLst>
                                    </p:anim>
                                    <p:anim calcmode="lin" valueType="num">
                                      <p:cBhvr>
                                        <p:cTn id="69" dur="1000" fill="hold"/>
                                        <p:tgtEl>
                                          <p:spTgt spid="24"/>
                                        </p:tgtEl>
                                        <p:attrNameLst>
                                          <p:attrName>style.rotation</p:attrName>
                                        </p:attrNameLst>
                                      </p:cBhvr>
                                      <p:tavLst>
                                        <p:tav tm="0">
                                          <p:val>
                                            <p:fltVal val="90"/>
                                          </p:val>
                                        </p:tav>
                                        <p:tav tm="100000">
                                          <p:val>
                                            <p:fltVal val="0"/>
                                          </p:val>
                                        </p:tav>
                                      </p:tavLst>
                                    </p:anim>
                                    <p:animEffect transition="in" filter="fade">
                                      <p:cBhvr>
                                        <p:cTn id="70" dur="1000"/>
                                        <p:tgtEl>
                                          <p:spTgt spid="2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1000" fill="hold"/>
                                        <p:tgtEl>
                                          <p:spTgt spid="32"/>
                                        </p:tgtEl>
                                        <p:attrNameLst>
                                          <p:attrName>ppt_w</p:attrName>
                                        </p:attrNameLst>
                                      </p:cBhvr>
                                      <p:tavLst>
                                        <p:tav tm="0">
                                          <p:val>
                                            <p:fltVal val="0"/>
                                          </p:val>
                                        </p:tav>
                                        <p:tav tm="100000">
                                          <p:val>
                                            <p:strVal val="#ppt_w"/>
                                          </p:val>
                                        </p:tav>
                                      </p:tavLst>
                                    </p:anim>
                                    <p:anim calcmode="lin" valueType="num">
                                      <p:cBhvr>
                                        <p:cTn id="80" dur="1000" fill="hold"/>
                                        <p:tgtEl>
                                          <p:spTgt spid="32"/>
                                        </p:tgtEl>
                                        <p:attrNameLst>
                                          <p:attrName>ppt_h</p:attrName>
                                        </p:attrNameLst>
                                      </p:cBhvr>
                                      <p:tavLst>
                                        <p:tav tm="0">
                                          <p:val>
                                            <p:fltVal val="0"/>
                                          </p:val>
                                        </p:tav>
                                        <p:tav tm="100000">
                                          <p:val>
                                            <p:strVal val="#ppt_h"/>
                                          </p:val>
                                        </p:tav>
                                      </p:tavLst>
                                    </p:anim>
                                    <p:anim calcmode="lin" valueType="num">
                                      <p:cBhvr>
                                        <p:cTn id="81" dur="1000" fill="hold"/>
                                        <p:tgtEl>
                                          <p:spTgt spid="32"/>
                                        </p:tgtEl>
                                        <p:attrNameLst>
                                          <p:attrName>style.rotation</p:attrName>
                                        </p:attrNameLst>
                                      </p:cBhvr>
                                      <p:tavLst>
                                        <p:tav tm="0">
                                          <p:val>
                                            <p:fltVal val="90"/>
                                          </p:val>
                                        </p:tav>
                                        <p:tav tm="100000">
                                          <p:val>
                                            <p:fltVal val="0"/>
                                          </p:val>
                                        </p:tav>
                                      </p:tavLst>
                                    </p:anim>
                                    <p:animEffect transition="in" filter="fade">
                                      <p:cBhvr>
                                        <p:cTn id="82" dur="1000"/>
                                        <p:tgtEl>
                                          <p:spTgt spid="32"/>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fltVal val="0"/>
                                          </p:val>
                                        </p:tav>
                                        <p:tav tm="100000">
                                          <p:val>
                                            <p:strVal val="#ppt_w"/>
                                          </p:val>
                                        </p:tav>
                                      </p:tavLst>
                                    </p:anim>
                                    <p:anim calcmode="lin" valueType="num">
                                      <p:cBhvr>
                                        <p:cTn id="92" dur="1000" fill="hold"/>
                                        <p:tgtEl>
                                          <p:spTgt spid="26"/>
                                        </p:tgtEl>
                                        <p:attrNameLst>
                                          <p:attrName>ppt_h</p:attrName>
                                        </p:attrNameLst>
                                      </p:cBhvr>
                                      <p:tavLst>
                                        <p:tav tm="0">
                                          <p:val>
                                            <p:fltVal val="0"/>
                                          </p:val>
                                        </p:tav>
                                        <p:tav tm="100000">
                                          <p:val>
                                            <p:strVal val="#ppt_h"/>
                                          </p:val>
                                        </p:tav>
                                      </p:tavLst>
                                    </p:anim>
                                    <p:anim calcmode="lin" valueType="num">
                                      <p:cBhvr>
                                        <p:cTn id="93" dur="1000" fill="hold"/>
                                        <p:tgtEl>
                                          <p:spTgt spid="26"/>
                                        </p:tgtEl>
                                        <p:attrNameLst>
                                          <p:attrName>style.rotation</p:attrName>
                                        </p:attrNameLst>
                                      </p:cBhvr>
                                      <p:tavLst>
                                        <p:tav tm="0">
                                          <p:val>
                                            <p:fltVal val="90"/>
                                          </p:val>
                                        </p:tav>
                                        <p:tav tm="100000">
                                          <p:val>
                                            <p:fltVal val="0"/>
                                          </p:val>
                                        </p:tav>
                                      </p:tavLst>
                                    </p:anim>
                                    <p:animEffect transition="in" filter="fade">
                                      <p:cBhvr>
                                        <p:cTn id="94" dur="1000"/>
                                        <p:tgtEl>
                                          <p:spTgt spid="26"/>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1000" fill="hold"/>
                                        <p:tgtEl>
                                          <p:spTgt spid="28"/>
                                        </p:tgtEl>
                                        <p:attrNameLst>
                                          <p:attrName>ppt_w</p:attrName>
                                        </p:attrNameLst>
                                      </p:cBhvr>
                                      <p:tavLst>
                                        <p:tav tm="0">
                                          <p:val>
                                            <p:fltVal val="0"/>
                                          </p:val>
                                        </p:tav>
                                        <p:tav tm="100000">
                                          <p:val>
                                            <p:strVal val="#ppt_w"/>
                                          </p:val>
                                        </p:tav>
                                      </p:tavLst>
                                    </p:anim>
                                    <p:anim calcmode="lin" valueType="num">
                                      <p:cBhvr>
                                        <p:cTn id="104" dur="1000" fill="hold"/>
                                        <p:tgtEl>
                                          <p:spTgt spid="28"/>
                                        </p:tgtEl>
                                        <p:attrNameLst>
                                          <p:attrName>ppt_h</p:attrName>
                                        </p:attrNameLst>
                                      </p:cBhvr>
                                      <p:tavLst>
                                        <p:tav tm="0">
                                          <p:val>
                                            <p:fltVal val="0"/>
                                          </p:val>
                                        </p:tav>
                                        <p:tav tm="100000">
                                          <p:val>
                                            <p:strVal val="#ppt_h"/>
                                          </p:val>
                                        </p:tav>
                                      </p:tavLst>
                                    </p:anim>
                                    <p:anim calcmode="lin" valueType="num">
                                      <p:cBhvr>
                                        <p:cTn id="105" dur="1000" fill="hold"/>
                                        <p:tgtEl>
                                          <p:spTgt spid="28"/>
                                        </p:tgtEl>
                                        <p:attrNameLst>
                                          <p:attrName>style.rotation</p:attrName>
                                        </p:attrNameLst>
                                      </p:cBhvr>
                                      <p:tavLst>
                                        <p:tav tm="0">
                                          <p:val>
                                            <p:fltVal val="90"/>
                                          </p:val>
                                        </p:tav>
                                        <p:tav tm="100000">
                                          <p:val>
                                            <p:fltVal val="0"/>
                                          </p:val>
                                        </p:tav>
                                      </p:tavLst>
                                    </p:anim>
                                    <p:animEffect transition="in" filter="fade">
                                      <p:cBhvr>
                                        <p:cTn id="106" dur="1000"/>
                                        <p:tgtEl>
                                          <p:spTgt spid="28"/>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B902A-D924-900E-181E-A7176B1DA8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94E9AB-FD58-6C28-2D22-6B409EBE8525}"/>
              </a:ext>
            </a:extLst>
          </p:cNvPr>
          <p:cNvSpPr txBox="1"/>
          <p:nvPr/>
        </p:nvSpPr>
        <p:spPr>
          <a:xfrm>
            <a:off x="702130" y="534129"/>
            <a:ext cx="3260271"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Calibri" panose="020F0502020204030204"/>
                <a:ea typeface="+mn-ea"/>
                <a:cs typeface="+mn-cs"/>
              </a:rPr>
              <a:t>Supporting Education Leaders to</a:t>
            </a:r>
            <a:r>
              <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rPr>
              <a:t> Plan, deliver, and sustain</a:t>
            </a:r>
            <a:r>
              <a:rPr kumimoji="0" lang="en-GB" sz="3600" b="0" i="0" u="none" strike="noStrike" kern="1200" cap="none" spc="0" normalizeH="0" baseline="0" noProof="0">
                <a:ln>
                  <a:noFill/>
                </a:ln>
                <a:solidFill>
                  <a:srgbClr val="FFFFFF"/>
                </a:solidFill>
                <a:effectLst/>
                <a:uLnTx/>
                <a:uFillTx/>
                <a:latin typeface="Calibri" panose="020F0502020204030204"/>
                <a:ea typeface="+mn-ea"/>
                <a:cs typeface="+mn-cs"/>
              </a:rPr>
              <a:t> a high-quality work experience programme</a:t>
            </a:r>
            <a:endParaRPr kumimoji="0" lang="en-GB"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6610CE-6D05-2611-D44B-2F16F4C67C0E}"/>
              </a:ext>
            </a:extLst>
          </p:cNvPr>
          <p:cNvSpPr txBox="1"/>
          <p:nvPr/>
        </p:nvSpPr>
        <p:spPr>
          <a:xfrm>
            <a:off x="4974771" y="1436131"/>
            <a:ext cx="6411686" cy="1015663"/>
          </a:xfrm>
          <a:prstGeom prst="rect">
            <a:avLst/>
          </a:prstGeom>
          <a:solidFill>
            <a:schemeClr val="accent2"/>
          </a:solidFill>
          <a:ln>
            <a:solidFill>
              <a:schemeClr val="lt1">
                <a:hueOff val="0"/>
                <a:satOff val="0"/>
                <a:lumOff val="0"/>
              </a:schemeClr>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Use </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Statutory Guidance </a:t>
            </a: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to understand the government’s vision and expectations for 10 days worth of work experience and</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align school-wide strategy accordingly.</a:t>
            </a:r>
          </a:p>
        </p:txBody>
      </p:sp>
      <p:sp>
        <p:nvSpPr>
          <p:cNvPr id="5" name="TextBox 4">
            <a:extLst>
              <a:ext uri="{FF2B5EF4-FFF2-40B4-BE49-F238E27FC236}">
                <a16:creationId xmlns:a16="http://schemas.microsoft.com/office/drawing/2014/main" id="{8072165F-E1DA-FB72-BA53-D67F407976A9}"/>
              </a:ext>
            </a:extLst>
          </p:cNvPr>
          <p:cNvSpPr txBox="1"/>
          <p:nvPr/>
        </p:nvSpPr>
        <p:spPr>
          <a:xfrm>
            <a:off x="4974771" y="2565453"/>
            <a:ext cx="6411686" cy="1015663"/>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Use </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Gatsby Benchmark 6 </a:t>
            </a: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to define meaningful and ensure quality when planning and delivering each workplace experience.</a:t>
            </a:r>
          </a:p>
        </p:txBody>
      </p:sp>
      <p:sp>
        <p:nvSpPr>
          <p:cNvPr id="6" name="TextBox 5">
            <a:extLst>
              <a:ext uri="{FF2B5EF4-FFF2-40B4-BE49-F238E27FC236}">
                <a16:creationId xmlns:a16="http://schemas.microsoft.com/office/drawing/2014/main" id="{E7CF762B-8DF7-3CB1-94D2-6583E70EC7FD}"/>
              </a:ext>
            </a:extLst>
          </p:cNvPr>
          <p:cNvSpPr txBox="1"/>
          <p:nvPr/>
        </p:nvSpPr>
        <p:spPr>
          <a:xfrm>
            <a:off x="4974771" y="4865728"/>
            <a:ext cx="6411686" cy="1323439"/>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Use </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equalex </a:t>
            </a: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to define learning outcomes and embed 10 days worth of work experience within a structured delivery framework which is equitable and impactful for all learners from Years 7-11 </a:t>
            </a:r>
          </a:p>
        </p:txBody>
      </p:sp>
      <p:sp>
        <p:nvSpPr>
          <p:cNvPr id="7" name="TextBox 6">
            <a:extLst>
              <a:ext uri="{FF2B5EF4-FFF2-40B4-BE49-F238E27FC236}">
                <a16:creationId xmlns:a16="http://schemas.microsoft.com/office/drawing/2014/main" id="{ACEBCF8F-A541-3100-C6DE-3D33865985FB}"/>
              </a:ext>
            </a:extLst>
          </p:cNvPr>
          <p:cNvSpPr txBox="1"/>
          <p:nvPr/>
        </p:nvSpPr>
        <p:spPr>
          <a:xfrm>
            <a:off x="4974771" y="3715590"/>
            <a:ext cx="6411686" cy="1015663"/>
          </a:xfrm>
          <a:prstGeom prst="rect">
            <a:avLst/>
          </a:prstGeom>
          <a:solidFill>
            <a:schemeClr val="accent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Use the</a:t>
            </a:r>
            <a:r>
              <a:rPr kumimoji="0" lang="en-GB" sz="2000" b="1" i="0" u="none" strike="noStrike" kern="1200" cap="none" spc="0" normalizeH="0" baseline="0" noProof="0">
                <a:ln>
                  <a:noFill/>
                </a:ln>
                <a:solidFill>
                  <a:srgbClr val="FFFFFF"/>
                </a:solidFill>
                <a:effectLst/>
                <a:uLnTx/>
                <a:uFillTx/>
                <a:latin typeface="Calibri" panose="020F0502020204030204"/>
                <a:ea typeface="+mn-ea"/>
                <a:cs typeface="+mn-cs"/>
              </a:rPr>
              <a:t> Careers Impact System t</a:t>
            </a: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o evaluate effectiveness and inform continuous improvement aligned with whole school priorities.</a:t>
            </a:r>
          </a:p>
        </p:txBody>
      </p:sp>
    </p:spTree>
    <p:extLst>
      <p:ext uri="{BB962C8B-B14F-4D97-AF65-F5344CB8AC3E}">
        <p14:creationId xmlns:p14="http://schemas.microsoft.com/office/powerpoint/2010/main" val="2251848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4C59CB-D3ED-6470-36DE-75EE0DEB9D11}"/>
              </a:ext>
            </a:extLst>
          </p:cNvPr>
          <p:cNvSpPr/>
          <p:nvPr/>
        </p:nvSpPr>
        <p:spPr>
          <a:xfrm>
            <a:off x="0" y="0"/>
            <a:ext cx="423035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E65318-AD6A-9F41-3B40-CAB30733B93B}"/>
              </a:ext>
            </a:extLst>
          </p:cNvPr>
          <p:cNvSpPr txBox="1"/>
          <p:nvPr/>
        </p:nvSpPr>
        <p:spPr>
          <a:xfrm>
            <a:off x="762193" y="2344468"/>
            <a:ext cx="288209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Lato" panose="020F0502020204030203" pitchFamily="34" charset="77"/>
              </a:rPr>
              <a:t>Some key principles to support the modern work experience guarantee</a:t>
            </a:r>
          </a:p>
        </p:txBody>
      </p:sp>
      <p:sp>
        <p:nvSpPr>
          <p:cNvPr id="4" name="TextBox 3">
            <a:extLst>
              <a:ext uri="{FF2B5EF4-FFF2-40B4-BE49-F238E27FC236}">
                <a16:creationId xmlns:a16="http://schemas.microsoft.com/office/drawing/2014/main" id="{62B8550A-3383-D775-C5F9-14AE926DE67B}"/>
              </a:ext>
            </a:extLst>
          </p:cNvPr>
          <p:cNvSpPr txBox="1"/>
          <p:nvPr/>
        </p:nvSpPr>
        <p:spPr>
          <a:xfrm>
            <a:off x="4552056" y="1167223"/>
            <a:ext cx="6877752" cy="54014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Lato" panose="020F0502020204030203" pitchFamily="34" charset="77"/>
              </a:rPr>
              <a:t>In-person matters: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Lato" panose="020F0502020204030203" pitchFamily="34" charset="77"/>
              </a:rPr>
              <a:t>Government vision is rooted in young people “going to work” and wherever  possible this should mean  in-person experiences and placements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FFFF"/>
              </a:solidFill>
              <a:effectLst/>
              <a:uLnTx/>
              <a:uFillTx/>
              <a:latin typeface="Lato" panose="020F050202020403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Lato" panose="020F050202020403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Lato" panose="020F0502020204030203" pitchFamily="34" charset="77"/>
              </a:rPr>
              <a:t>Make it meaningful: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Lato" panose="020F0502020204030203" pitchFamily="34" charset="77"/>
              </a:rPr>
              <a:t>All workplace experiences must meet meaningful definition as outlined in Benchmark 6 to be a valid part of the 10-day guarantee  (including where virtual experiences are part of the programme)</a:t>
            </a:r>
          </a:p>
          <a:p>
            <a:pPr marL="742950" lvl="1" indent="-285750" defTabSz="914400">
              <a:buFont typeface="Arial" panose="020B0604020202020204" pitchFamily="34" charset="0"/>
              <a:buChar char="•"/>
              <a:defRPr/>
            </a:pPr>
            <a:endParaRPr kumimoji="0" lang="en-GB" sz="1200" b="0" i="0" u="none" strike="noStrike" kern="1200" cap="none" spc="0" normalizeH="0" baseline="0" noProof="0">
              <a:ln>
                <a:noFill/>
              </a:ln>
              <a:solidFill>
                <a:srgbClr val="FFFFFF"/>
              </a:solidFill>
              <a:effectLst/>
              <a:uLnTx/>
              <a:uFillTx/>
              <a:latin typeface="Lato" panose="020F050202020403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Lato" panose="020F0502020204030203" pitchFamily="34"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Lato" panose="020F0502020204030203" pitchFamily="34" charset="77"/>
              </a:rPr>
              <a:t>Benchmark definitions: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Lato" panose="020F0502020204030203" pitchFamily="34" charset="77"/>
              </a:rPr>
              <a:t>BM5&amp;6 remain separate , have separate purposes and have their own definitions of meaningful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FFFF"/>
              </a:solidFill>
              <a:effectLst/>
              <a:uLnTx/>
              <a:uFillTx/>
              <a:latin typeface="Lato" panose="020F050202020403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Lato" panose="020F0502020204030203" pitchFamily="34"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Lato" panose="020F0502020204030203" pitchFamily="34" charset="77"/>
              </a:rPr>
              <a:t>Build progressive programmes: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Lato" panose="020F0502020204030203" pitchFamily="34" charset="77"/>
              </a:rPr>
              <a:t>A progressive programme of work experience is underpinned by good quality learning outcomes and will involve more than the stand-alone experiences which make up the guarantee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FFFF"/>
              </a:solidFill>
              <a:effectLst/>
              <a:uLnTx/>
              <a:uFillTx/>
              <a:latin typeface="Lato" panose="020F050202020403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srgbClr val="FFFFFF"/>
              </a:solidFill>
              <a:effectLst/>
              <a:uLnTx/>
              <a:uFillTx/>
              <a:latin typeface="Lato" panose="020F0502020204030203" pitchFamily="34"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Lato" panose="020F0502020204030203" pitchFamily="34" charset="77"/>
              </a:rPr>
              <a:t>Role of virtual: add value, don’t replace: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Lato" panose="020F0502020204030203" pitchFamily="34" charset="77"/>
              </a:rPr>
              <a:t>High quality virtual products may have a valuable place in the “whole programme” for example in planning phases  or building further awareness/understanding  before and after experiences take place</a:t>
            </a:r>
            <a:endParaRPr kumimoji="0" lang="en-GB" sz="1400" b="0" i="0" u="none" strike="noStrike" kern="1200" cap="none" spc="0" normalizeH="0" baseline="0" noProof="0">
              <a:ln>
                <a:noFill/>
              </a:ln>
              <a:solidFill>
                <a:srgbClr val="FFFFFF"/>
              </a:solidFill>
              <a:effectLst/>
              <a:uLnTx/>
              <a:uFillTx/>
              <a:latin typeface="Lato" panose="020F0502020204030203" pitchFamily="34" charset="77"/>
              <a:ea typeface="Calibri"/>
              <a:cs typeface="Calibri"/>
            </a:endParaRPr>
          </a:p>
        </p:txBody>
      </p:sp>
      <p:pic>
        <p:nvPicPr>
          <p:cNvPr id="5" name="Picture 4" descr="A light bulb with lines on it&#10;&#10;AI-generated content may be incorrect.">
            <a:extLst>
              <a:ext uri="{FF2B5EF4-FFF2-40B4-BE49-F238E27FC236}">
                <a16:creationId xmlns:a16="http://schemas.microsoft.com/office/drawing/2014/main" id="{37D21F9D-6B79-8A7E-20E8-64C7E6BBA994}"/>
              </a:ext>
            </a:extLst>
          </p:cNvPr>
          <p:cNvPicPr>
            <a:picLocks noChangeAspect="1"/>
          </p:cNvPicPr>
          <p:nvPr/>
        </p:nvPicPr>
        <p:blipFill>
          <a:blip r:embed="rId2"/>
          <a:stretch>
            <a:fillRect/>
          </a:stretch>
        </p:blipFill>
        <p:spPr>
          <a:xfrm>
            <a:off x="657330" y="1071110"/>
            <a:ext cx="1070149" cy="1070149"/>
          </a:xfrm>
          <a:prstGeom prst="rect">
            <a:avLst/>
          </a:prstGeom>
        </p:spPr>
      </p:pic>
    </p:spTree>
    <p:extLst>
      <p:ext uri="{BB962C8B-B14F-4D97-AF65-F5344CB8AC3E}">
        <p14:creationId xmlns:p14="http://schemas.microsoft.com/office/powerpoint/2010/main" val="173648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742F6-F127-A23D-E2FB-81D6E66FD866}"/>
              </a:ext>
            </a:extLst>
          </p:cNvPr>
          <p:cNvPicPr>
            <a:picLocks noChangeAspect="1"/>
          </p:cNvPicPr>
          <p:nvPr/>
        </p:nvPicPr>
        <p:blipFill>
          <a:blip r:embed="rId3"/>
          <a:srcRect t="17036"/>
          <a:stretch/>
        </p:blipFill>
        <p:spPr>
          <a:xfrm>
            <a:off x="7112847" y="1514551"/>
            <a:ext cx="3980723" cy="4671872"/>
          </a:xfrm>
          <a:prstGeom prst="rect">
            <a:avLst/>
          </a:prstGeom>
        </p:spPr>
      </p:pic>
      <p:sp>
        <p:nvSpPr>
          <p:cNvPr id="2" name="TextBox 1">
            <a:extLst>
              <a:ext uri="{FF2B5EF4-FFF2-40B4-BE49-F238E27FC236}">
                <a16:creationId xmlns:a16="http://schemas.microsoft.com/office/drawing/2014/main" id="{1BE27338-90D6-6603-272E-8170C4EDB3AA}"/>
              </a:ext>
            </a:extLst>
          </p:cNvPr>
          <p:cNvSpPr txBox="1"/>
          <p:nvPr/>
        </p:nvSpPr>
        <p:spPr>
          <a:xfrm>
            <a:off x="309754" y="2459504"/>
            <a:ext cx="5268687" cy="1938992"/>
          </a:xfrm>
          <a:prstGeom prst="rect">
            <a:avLst/>
          </a:prstGeom>
          <a:noFill/>
        </p:spPr>
        <p:txBody>
          <a:bodyPr wrap="square" rtlCol="0">
            <a:spAutoFit/>
          </a:bodyPr>
          <a:lstStyle/>
          <a:p>
            <a:r>
              <a:rPr lang="en-GB" sz="4000" b="1">
                <a:solidFill>
                  <a:schemeClr val="bg1"/>
                </a:solidFill>
              </a:rPr>
              <a:t>Understanding the updates to the Gatsby Benchmarks</a:t>
            </a:r>
          </a:p>
        </p:txBody>
      </p:sp>
    </p:spTree>
    <p:extLst>
      <p:ext uri="{BB962C8B-B14F-4D97-AF65-F5344CB8AC3E}">
        <p14:creationId xmlns:p14="http://schemas.microsoft.com/office/powerpoint/2010/main" val="1798933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2389-07F6-E453-5381-FB37D889BB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3F1A6-936B-D8EE-B1E8-347AD5F383E0}"/>
              </a:ext>
            </a:extLst>
          </p:cNvPr>
          <p:cNvSpPr>
            <a:spLocks noGrp="1"/>
          </p:cNvSpPr>
          <p:nvPr>
            <p:ph type="body" sz="quarter" idx="10"/>
          </p:nvPr>
        </p:nvSpPr>
        <p:spPr>
          <a:xfrm>
            <a:off x="848100" y="3269957"/>
            <a:ext cx="6389600" cy="506515"/>
          </a:xfrm>
        </p:spPr>
        <p:txBody>
          <a:bodyPr lIns="91440" tIns="45720" rIns="91440" bIns="45720" anchor="t"/>
          <a:lstStyle/>
          <a:p>
            <a:r>
              <a:rPr lang="en-GB" sz="2400"/>
              <a:t>How the CEC can help</a:t>
            </a:r>
          </a:p>
        </p:txBody>
      </p:sp>
    </p:spTree>
    <p:extLst>
      <p:ext uri="{BB962C8B-B14F-4D97-AF65-F5344CB8AC3E}">
        <p14:creationId xmlns:p14="http://schemas.microsoft.com/office/powerpoint/2010/main" val="3666994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05E4F2-A060-5C59-61DD-78F7A637F368}"/>
              </a:ext>
            </a:extLst>
          </p:cNvPr>
          <p:cNvSpPr txBox="1"/>
          <p:nvPr/>
        </p:nvSpPr>
        <p:spPr>
          <a:xfrm>
            <a:off x="358815" y="312516"/>
            <a:ext cx="8368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Lato" panose="020F0502020204030203" pitchFamily="34" charset="77"/>
                <a:ea typeface="+mn-ea"/>
                <a:cs typeface="+mn-cs"/>
              </a:rPr>
              <a:t>Support and resources</a:t>
            </a:r>
          </a:p>
        </p:txBody>
      </p:sp>
      <p:sp>
        <p:nvSpPr>
          <p:cNvPr id="3" name="TextBox 2">
            <a:extLst>
              <a:ext uri="{FF2B5EF4-FFF2-40B4-BE49-F238E27FC236}">
                <a16:creationId xmlns:a16="http://schemas.microsoft.com/office/drawing/2014/main" id="{2BEC2F5A-1BB3-6DE2-91E1-5386C7D2F076}"/>
              </a:ext>
            </a:extLst>
          </p:cNvPr>
          <p:cNvSpPr txBox="1"/>
          <p:nvPr/>
        </p:nvSpPr>
        <p:spPr>
          <a:xfrm>
            <a:off x="358815" y="1348704"/>
            <a:ext cx="5204751" cy="50937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ato"/>
                <a:ea typeface="Lato"/>
                <a:cs typeface="Lato"/>
              </a:rPr>
              <a:t>Now </a:t>
            </a:r>
            <a:endParaRPr kumimoji="0" lang="en-GB" sz="2400" b="0" i="0" u="none" strike="noStrike" kern="1200" cap="none" spc="0" normalizeH="0" baseline="0" noProof="0">
              <a:ln>
                <a:noFill/>
              </a:ln>
              <a:solidFill>
                <a:srgbClr val="FFFFFF"/>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Benchmark Toolkits linked to </a:t>
            </a:r>
            <a:r>
              <a:rPr kumimoji="0" lang="en-GB" sz="1600" b="0" i="0" u="none" strike="noStrike" kern="1200" cap="none" spc="0" normalizeH="0" baseline="0" noProof="0">
                <a:ln>
                  <a:noFill/>
                </a:ln>
                <a:solidFill>
                  <a:srgbClr val="FFFFFF"/>
                </a:solidFill>
                <a:effectLst/>
                <a:uLnTx/>
                <a:uFillTx/>
                <a:latin typeface="Lato"/>
                <a:ea typeface="Lato"/>
                <a:cs typeface="Lato"/>
                <a:hlinkClick r:id="rId2">
                  <a:extLst>
                    <a:ext uri="{A12FA001-AC4F-418D-AE19-62706E023703}">
                      <ahyp:hlinkClr xmlns:ahyp="http://schemas.microsoft.com/office/drawing/2018/hyperlinkcolor" val="tx"/>
                    </a:ext>
                  </a:extLst>
                </a:hlinkClick>
              </a:rPr>
              <a:t>Statutory Guidance </a:t>
            </a:r>
            <a:br>
              <a:rPr kumimoji="0" lang="en-GB" sz="1600" b="0" i="0" u="none" strike="noStrike" kern="1200" cap="none" spc="0" normalizeH="0" baseline="0" noProof="0">
                <a:ln>
                  <a:noFill/>
                </a:ln>
                <a:solidFill>
                  <a:srgbClr val="585857"/>
                </a:solidFill>
                <a:effectLst/>
                <a:uLnTx/>
                <a:uFillTx/>
                <a:latin typeface="Lato"/>
                <a:ea typeface="Lato"/>
                <a:cs typeface="Lato"/>
              </a:rPr>
            </a:br>
            <a:r>
              <a:rPr kumimoji="0" lang="en-GB" sz="1600" b="0" i="0" u="none" strike="noStrike" kern="1200" cap="none" spc="0" normalizeH="0" baseline="0" noProof="0">
                <a:ln>
                  <a:noFill/>
                </a:ln>
                <a:solidFill>
                  <a:srgbClr val="FFFFFF"/>
                </a:solidFill>
                <a:effectLst/>
                <a:uLnTx/>
                <a:uFillTx/>
                <a:latin typeface="Lato"/>
                <a:ea typeface="Lato"/>
                <a:cs typeface="Lato"/>
              </a:rPr>
              <a:t>(on Resource Directory)</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hlinkClick r:id="rId3">
                  <a:extLst>
                    <a:ext uri="{A12FA001-AC4F-418D-AE19-62706E023703}">
                      <ahyp:hlinkClr xmlns:ahyp="http://schemas.microsoft.com/office/drawing/2018/hyperlinkcolor" val="tx"/>
                    </a:ext>
                  </a:extLst>
                </a:hlinkClick>
              </a:rPr>
              <a:t>Building meaningful experiences into progressive careers programmes</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Meaningful opportunities guide for employers (accessed via Employer Standards)</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A set of </a:t>
            </a:r>
            <a:r>
              <a:rPr kumimoji="0" lang="en-GB" sz="1600" b="0" i="0" u="none" strike="noStrike" kern="1200" cap="none" spc="0" normalizeH="0" baseline="0" noProof="0">
                <a:ln>
                  <a:noFill/>
                </a:ln>
                <a:solidFill>
                  <a:srgbClr val="FFFFFF"/>
                </a:solidFill>
                <a:effectLst/>
                <a:uLnTx/>
                <a:uFillTx/>
                <a:latin typeface="Lato"/>
                <a:ea typeface="Lato"/>
                <a:cs typeface="Lato"/>
                <a:hlinkClick r:id="rId4">
                  <a:extLst>
                    <a:ext uri="{A12FA001-AC4F-418D-AE19-62706E023703}">
                      <ahyp:hlinkClr xmlns:ahyp="http://schemas.microsoft.com/office/drawing/2018/hyperlinkcolor" val="tx"/>
                    </a:ext>
                  </a:extLst>
                </a:hlinkClick>
              </a:rPr>
              <a:t>FAQs</a:t>
            </a:r>
            <a:r>
              <a:rPr kumimoji="0" lang="en-GB" sz="1600" b="0" i="0" u="none" strike="noStrike" kern="1200" cap="none" spc="0" normalizeH="0" baseline="0" noProof="0">
                <a:ln>
                  <a:noFill/>
                </a:ln>
                <a:solidFill>
                  <a:srgbClr val="FFFFFF"/>
                </a:solidFill>
                <a:effectLst/>
                <a:uLnTx/>
                <a:uFillTx/>
                <a:latin typeface="Lato"/>
                <a:ea typeface="Lato"/>
                <a:cs typeface="Lato"/>
              </a:rPr>
              <a:t> (these will be added to each month)</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Live updates to </a:t>
            </a:r>
            <a:r>
              <a:rPr kumimoji="0" lang="en-GB" sz="1600" b="0" i="0" u="none" strike="noStrike" kern="1200" cap="none" spc="0" normalizeH="0" baseline="0" noProof="0">
                <a:ln>
                  <a:noFill/>
                </a:ln>
                <a:solidFill>
                  <a:srgbClr val="FFFFFF"/>
                </a:solidFill>
                <a:effectLst/>
                <a:uLnTx/>
                <a:uFillTx/>
                <a:latin typeface="Lato"/>
                <a:ea typeface="Lato"/>
                <a:cs typeface="Lato"/>
                <a:hlinkClick r:id="rId5">
                  <a:extLst>
                    <a:ext uri="{A12FA001-AC4F-418D-AE19-62706E023703}">
                      <ahyp:hlinkClr xmlns:ahyp="http://schemas.microsoft.com/office/drawing/2018/hyperlinkcolor" val="tx"/>
                    </a:ext>
                  </a:extLst>
                </a:hlinkClick>
              </a:rPr>
              <a:t>Careers &amp; Enterprise Academy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Full set of exemplar learning outcomes (for a whole careers programme, and </a:t>
            </a:r>
            <a:r>
              <a:rPr kumimoji="0" lang="en-GB" sz="1600" b="0" i="0" u="none" strike="noStrike" kern="1200" cap="none" spc="0" normalizeH="0" baseline="0" noProof="0">
                <a:ln>
                  <a:noFill/>
                </a:ln>
                <a:solidFill>
                  <a:srgbClr val="FFFFFF"/>
                </a:solidFill>
                <a:effectLst/>
                <a:uLnTx/>
                <a:uFillTx/>
                <a:latin typeface="Lato"/>
                <a:ea typeface="Lato"/>
                <a:cs typeface="Lato"/>
                <a:hlinkClick r:id="rId6">
                  <a:extLst>
                    <a:ext uri="{A12FA001-AC4F-418D-AE19-62706E023703}">
                      <ahyp:hlinkClr xmlns:ahyp="http://schemas.microsoft.com/office/drawing/2018/hyperlinkcolor" val="tx"/>
                    </a:ext>
                  </a:extLst>
                </a:hlinkClick>
              </a:rPr>
              <a:t>equalex outcomes </a:t>
            </a:r>
            <a:r>
              <a:rPr kumimoji="0" lang="en-GB" sz="1600" b="0" i="0" u="none" strike="noStrike" kern="1200" cap="none" spc="0" normalizeH="0" baseline="0" noProof="0">
                <a:ln>
                  <a:noFill/>
                </a:ln>
                <a:solidFill>
                  <a:srgbClr val="FFFFFF"/>
                </a:solidFill>
                <a:effectLst/>
                <a:uLnTx/>
                <a:uFillTx/>
                <a:latin typeface="Lato"/>
                <a:ea typeface="Lato"/>
                <a:cs typeface="Lato"/>
              </a:rPr>
              <a:t>education tested and ready for modern work experience</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600" b="0" i="0" u="none" strike="noStrike" kern="1200" cap="none" spc="0" normalizeH="0" baseline="0" noProof="0">
                <a:ln>
                  <a:noFill/>
                </a:ln>
                <a:solidFill>
                  <a:srgbClr val="FFFFFF"/>
                </a:solidFill>
                <a:effectLst/>
                <a:uLnTx/>
                <a:uFillTx/>
                <a:latin typeface="Lato"/>
                <a:ea typeface="Lato"/>
                <a:cs typeface="Lato"/>
              </a:rPr>
              <a:t>National modern work experience webinar – watch out for the recording</a:t>
            </a:r>
            <a:endParaRPr kumimoji="0" lang="en-GB" sz="2000" b="0" i="0" u="none" strike="noStrike" kern="1200" cap="none" spc="0" normalizeH="0" baseline="0" noProof="0">
              <a:ln>
                <a:noFill/>
              </a:ln>
              <a:solidFill>
                <a:srgbClr val="FFFFFF"/>
              </a:solidFill>
              <a:effectLst/>
              <a:uLnTx/>
              <a:uFillTx/>
              <a:latin typeface="Lato" panose="020F0502020204030203" pitchFamily="34" charset="77"/>
              <a:ea typeface="Lato" panose="020F0502020204030203" pitchFamily="34" charset="77"/>
              <a:cs typeface="Lato" panose="020F0502020204030203" pitchFamily="34" charset="77"/>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srgbClr val="FFFFFF"/>
              </a:solidFill>
              <a:effectLst/>
              <a:uLnTx/>
              <a:uFillTx/>
              <a:latin typeface="Lato" panose="020F0502020204030203" pitchFamily="34" charset="77"/>
              <a:ea typeface="Lato" panose="020F0502020204030203" pitchFamily="34" charset="77"/>
              <a:cs typeface="Lato" panose="020F0502020204030203" pitchFamily="34" charset="77"/>
            </a:endParaRPr>
          </a:p>
        </p:txBody>
      </p:sp>
      <p:sp>
        <p:nvSpPr>
          <p:cNvPr id="5" name="TextBox 4">
            <a:extLst>
              <a:ext uri="{FF2B5EF4-FFF2-40B4-BE49-F238E27FC236}">
                <a16:creationId xmlns:a16="http://schemas.microsoft.com/office/drawing/2014/main" id="{708B5958-C16A-D045-2760-B5A02DE1C053}"/>
              </a:ext>
            </a:extLst>
          </p:cNvPr>
          <p:cNvSpPr txBox="1"/>
          <p:nvPr/>
        </p:nvSpPr>
        <p:spPr>
          <a:xfrm>
            <a:off x="6254186" y="1348704"/>
            <a:ext cx="5204751" cy="50629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ED6E50"/>
                </a:solidFill>
                <a:effectLst/>
                <a:uLnTx/>
                <a:uFillTx/>
                <a:latin typeface="Lato"/>
                <a:ea typeface="Lato"/>
                <a:cs typeface="Lato"/>
              </a:rPr>
              <a:t>Coming soon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800" b="0" i="0" u="none" strike="noStrike" kern="1200" cap="none" spc="0" normalizeH="0" baseline="0" noProof="0" dirty="0">
                <a:ln>
                  <a:noFill/>
                </a:ln>
                <a:solidFill>
                  <a:srgbClr val="00A9A9"/>
                </a:solidFill>
                <a:effectLst/>
                <a:uLnTx/>
                <a:uFillTx/>
                <a:latin typeface="Lato"/>
                <a:ea typeface="Lato"/>
                <a:cs typeface="Lato"/>
                <a:hlinkClick r:id="rId7">
                  <a:extLst>
                    <a:ext uri="{A12FA001-AC4F-418D-AE19-62706E023703}">
                      <ahyp:hlinkClr xmlns:ahyp="http://schemas.microsoft.com/office/drawing/2018/hyperlinkcolor" val="tx"/>
                    </a:ext>
                  </a:extLst>
                </a:hlinkClick>
              </a:rPr>
              <a:t>Delivery models </a:t>
            </a:r>
            <a:r>
              <a:rPr kumimoji="0" lang="en-GB" sz="1800" b="0" i="0" u="none" strike="noStrike" kern="1200" cap="none" spc="0" normalizeH="0" baseline="0" noProof="0" dirty="0">
                <a:ln>
                  <a:noFill/>
                </a:ln>
                <a:solidFill>
                  <a:srgbClr val="585857"/>
                </a:solidFill>
                <a:effectLst/>
                <a:uLnTx/>
                <a:uFillTx/>
                <a:latin typeface="Lato"/>
                <a:ea typeface="Lato"/>
                <a:cs typeface="Lato"/>
              </a:rPr>
              <a:t>developed and tested by multi academy trusts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lang="en-GB" dirty="0">
                <a:solidFill>
                  <a:srgbClr val="585857"/>
                </a:solidFill>
                <a:latin typeface="Lato"/>
                <a:ea typeface="Lato"/>
                <a:cs typeface="Lato"/>
              </a:rPr>
              <a:t>Curriculum audit tool</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800" b="0" i="0" u="none" strike="noStrike" kern="1200" cap="none" spc="0" normalizeH="0" baseline="0" noProof="0" dirty="0">
                <a:ln>
                  <a:noFill/>
                </a:ln>
                <a:solidFill>
                  <a:srgbClr val="585857"/>
                </a:solidFill>
                <a:effectLst/>
                <a:uLnTx/>
                <a:uFillTx/>
                <a:latin typeface="Lato"/>
                <a:ea typeface="Lato"/>
                <a:cs typeface="Lato"/>
              </a:rPr>
              <a:t>RONI tool</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800" b="0" i="0" u="none" strike="noStrike" kern="1200" cap="none" spc="0" normalizeH="0" baseline="0" noProof="0" dirty="0">
                <a:ln>
                  <a:noFill/>
                </a:ln>
                <a:solidFill>
                  <a:srgbClr val="585857"/>
                </a:solidFill>
                <a:effectLst/>
                <a:uLnTx/>
                <a:uFillTx/>
                <a:latin typeface="Lato"/>
                <a:ea typeface="Lato"/>
                <a:cs typeface="Lato"/>
              </a:rPr>
              <a:t>Case studies and examples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800" b="0" i="0" u="none" strike="noStrike" kern="1200" cap="none" spc="0" normalizeH="0" baseline="0" noProof="0" dirty="0">
                <a:ln>
                  <a:noFill/>
                </a:ln>
                <a:solidFill>
                  <a:srgbClr val="585857"/>
                </a:solidFill>
                <a:effectLst/>
                <a:uLnTx/>
                <a:uFillTx/>
                <a:latin typeface="Lato"/>
                <a:ea typeface="Lato"/>
                <a:cs typeface="Lato"/>
              </a:rPr>
              <a:t>CPD for Careers Leaders through The Careers &amp; Enterprise Academy</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kumimoji="0" lang="en-GB" sz="1800" b="0" i="0" u="none" strike="noStrike" kern="1200" cap="none" spc="0" normalizeH="0" baseline="0" noProof="0" dirty="0">
                <a:ln>
                  <a:noFill/>
                </a:ln>
                <a:solidFill>
                  <a:srgbClr val="585857"/>
                </a:solidFill>
                <a:effectLst/>
                <a:uLnTx/>
                <a:uFillTx/>
                <a:latin typeface="Lato"/>
                <a:ea typeface="Lato"/>
                <a:cs typeface="Lato"/>
              </a:rPr>
              <a:t>Excellence Seminars for employers &amp; educators </a:t>
            </a:r>
          </a:p>
          <a:p>
            <a:pPr marL="285750" marR="0" lvl="0" indent="-285750" algn="l" defTabSz="914400" rtl="0" eaLnBrk="1" fontAlgn="auto" latinLnBrk="0" hangingPunct="1">
              <a:lnSpc>
                <a:spcPct val="100000"/>
              </a:lnSpc>
              <a:spcBef>
                <a:spcPts val="0"/>
              </a:spcBef>
              <a:spcAft>
                <a:spcPts val="1200"/>
              </a:spcAft>
              <a:buClrTx/>
              <a:buSzTx/>
              <a:buFont typeface="Arial"/>
              <a:buChar char="•"/>
              <a:tabLst/>
              <a:defRPr/>
            </a:pPr>
            <a:r>
              <a:rPr lang="en-GB" dirty="0">
                <a:solidFill>
                  <a:srgbClr val="585857"/>
                </a:solidFill>
                <a:latin typeface="Lato"/>
                <a:ea typeface="Lato"/>
                <a:cs typeface="Lato"/>
              </a:rPr>
              <a:t>Let’s make it work: The Podcast</a:t>
            </a:r>
            <a:r>
              <a:rPr kumimoji="0" lang="en-GB" sz="1800" b="0" i="0" u="none" strike="noStrike" kern="1200" cap="none" spc="0" normalizeH="0" baseline="0" noProof="0" dirty="0">
                <a:ln>
                  <a:noFill/>
                </a:ln>
                <a:solidFill>
                  <a:srgbClr val="585857"/>
                </a:solidFill>
                <a:effectLst/>
                <a:uLnTx/>
                <a:uFillTx/>
                <a:latin typeface="Lato"/>
                <a:ea typeface="Lato"/>
                <a:cs typeface="Lato"/>
              </a:rPr>
              <a:t> – a new podcast series decoding policy, spotlighting practise and equipping stakeholders for success – with multi stakeholder content</a:t>
            </a:r>
          </a:p>
        </p:txBody>
      </p:sp>
    </p:spTree>
    <p:extLst>
      <p:ext uri="{BB962C8B-B14F-4D97-AF65-F5344CB8AC3E}">
        <p14:creationId xmlns:p14="http://schemas.microsoft.com/office/powerpoint/2010/main" val="38229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854AE4-9C32-58D0-2381-1298349D927C}"/>
              </a:ext>
            </a:extLst>
          </p:cNvPr>
          <p:cNvSpPr txBox="1"/>
          <p:nvPr/>
        </p:nvSpPr>
        <p:spPr>
          <a:xfrm>
            <a:off x="800100" y="1040130"/>
            <a:ext cx="5612130" cy="584775"/>
          </a:xfrm>
          <a:prstGeom prst="rect">
            <a:avLst/>
          </a:prstGeom>
          <a:noFill/>
        </p:spPr>
        <p:txBody>
          <a:bodyPr wrap="square" rtlCol="0">
            <a:spAutoFit/>
          </a:bodyPr>
          <a:lstStyle/>
          <a:p>
            <a:r>
              <a:rPr lang="en-GB" sz="3200" b="1" dirty="0">
                <a:solidFill>
                  <a:schemeClr val="tx2"/>
                </a:solidFill>
                <a:hlinkClick r:id="rId2"/>
              </a:rPr>
              <a:t>National Webinar Recording</a:t>
            </a:r>
            <a:endParaRPr lang="en-GB" sz="3200" b="1" dirty="0">
              <a:solidFill>
                <a:schemeClr val="tx2"/>
              </a:solidFill>
            </a:endParaRPr>
          </a:p>
        </p:txBody>
      </p:sp>
      <p:sp>
        <p:nvSpPr>
          <p:cNvPr id="5" name="TextBox 4">
            <a:extLst>
              <a:ext uri="{FF2B5EF4-FFF2-40B4-BE49-F238E27FC236}">
                <a16:creationId xmlns:a16="http://schemas.microsoft.com/office/drawing/2014/main" id="{045020A4-EB15-66B4-BA1C-549574F7B56D}"/>
              </a:ext>
            </a:extLst>
          </p:cNvPr>
          <p:cNvSpPr txBox="1"/>
          <p:nvPr/>
        </p:nvSpPr>
        <p:spPr>
          <a:xfrm>
            <a:off x="800100" y="1752600"/>
            <a:ext cx="8035290" cy="1569660"/>
          </a:xfrm>
          <a:prstGeom prst="rect">
            <a:avLst/>
          </a:prstGeom>
          <a:noFill/>
        </p:spPr>
        <p:txBody>
          <a:bodyPr wrap="square" rtlCol="0">
            <a:spAutoFit/>
          </a:bodyPr>
          <a:lstStyle/>
          <a:p>
            <a:r>
              <a:rPr lang="en-GB" sz="3200" b="1" dirty="0">
                <a:solidFill>
                  <a:schemeClr val="tx2"/>
                </a:solidFill>
              </a:rPr>
              <a:t>Modern work experience FAQs  </a:t>
            </a:r>
            <a:r>
              <a:rPr lang="en-GB" sz="3200" dirty="0">
                <a:hlinkClick r:id="rId3"/>
              </a:rPr>
              <a:t>modern-work-experience-guarantee-faqs-aug-2025-update.pdf</a:t>
            </a:r>
            <a:endParaRPr lang="en-GB" sz="3200" b="1" dirty="0">
              <a:solidFill>
                <a:schemeClr val="tx2"/>
              </a:solidFill>
            </a:endParaRPr>
          </a:p>
        </p:txBody>
      </p:sp>
      <p:sp>
        <p:nvSpPr>
          <p:cNvPr id="6" name="TextBox 5">
            <a:extLst>
              <a:ext uri="{FF2B5EF4-FFF2-40B4-BE49-F238E27FC236}">
                <a16:creationId xmlns:a16="http://schemas.microsoft.com/office/drawing/2014/main" id="{A7CB685D-8E1D-2B2E-993E-B361507C142D}"/>
              </a:ext>
            </a:extLst>
          </p:cNvPr>
          <p:cNvSpPr txBox="1"/>
          <p:nvPr/>
        </p:nvSpPr>
        <p:spPr>
          <a:xfrm>
            <a:off x="800100" y="5620435"/>
            <a:ext cx="6469910" cy="584775"/>
          </a:xfrm>
          <a:prstGeom prst="rect">
            <a:avLst/>
          </a:prstGeom>
          <a:noFill/>
        </p:spPr>
        <p:txBody>
          <a:bodyPr wrap="square">
            <a:spAutoFit/>
          </a:bodyPr>
          <a:lstStyle/>
          <a:p>
            <a:r>
              <a:rPr lang="en-GB" sz="3200" b="1" dirty="0">
                <a:solidFill>
                  <a:schemeClr val="tx2"/>
                </a:solidFill>
                <a:hlinkClick r:id="rId4"/>
              </a:rPr>
              <a:t>Let’s make it work: The Podcast</a:t>
            </a:r>
            <a:endParaRPr lang="en-GB" sz="3200" b="1" dirty="0">
              <a:solidFill>
                <a:schemeClr val="tx2"/>
              </a:solidFill>
            </a:endParaRPr>
          </a:p>
        </p:txBody>
      </p:sp>
      <p:sp>
        <p:nvSpPr>
          <p:cNvPr id="8" name="TextBox 7">
            <a:extLst>
              <a:ext uri="{FF2B5EF4-FFF2-40B4-BE49-F238E27FC236}">
                <a16:creationId xmlns:a16="http://schemas.microsoft.com/office/drawing/2014/main" id="{A4635D3D-839E-643F-B4B3-61F67B99B70E}"/>
              </a:ext>
            </a:extLst>
          </p:cNvPr>
          <p:cNvSpPr txBox="1"/>
          <p:nvPr/>
        </p:nvSpPr>
        <p:spPr>
          <a:xfrm>
            <a:off x="800100" y="3923080"/>
            <a:ext cx="7599621" cy="1077218"/>
          </a:xfrm>
          <a:prstGeom prst="rect">
            <a:avLst/>
          </a:prstGeom>
          <a:noFill/>
        </p:spPr>
        <p:txBody>
          <a:bodyPr wrap="square">
            <a:spAutoFit/>
          </a:bodyPr>
          <a:lstStyle/>
          <a:p>
            <a:pPr algn="l">
              <a:buNone/>
            </a:pPr>
            <a:r>
              <a:rPr lang="en-US" sz="3200" b="1" i="0" dirty="0">
                <a:solidFill>
                  <a:srgbClr val="0F0F0F"/>
                </a:solidFill>
                <a:effectLst/>
                <a:latin typeface="Calibri  "/>
                <a:hlinkClick r:id="rId5"/>
              </a:rPr>
              <a:t>A national broadcast | Modern Work Experience: Let’s Make It Work.</a:t>
            </a:r>
            <a:endParaRPr lang="en-US" sz="3200" b="1" i="0" dirty="0">
              <a:solidFill>
                <a:srgbClr val="0F0F0F"/>
              </a:solidFill>
              <a:effectLst/>
              <a:latin typeface="Calibri  "/>
            </a:endParaRPr>
          </a:p>
        </p:txBody>
      </p:sp>
    </p:spTree>
    <p:extLst>
      <p:ext uri="{BB962C8B-B14F-4D97-AF65-F5344CB8AC3E}">
        <p14:creationId xmlns:p14="http://schemas.microsoft.com/office/powerpoint/2010/main" val="3999659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0E66-541E-A79A-9DEC-35D15201D9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2C3998-569A-933F-85BB-2D0240BAC86A}"/>
              </a:ext>
            </a:extLst>
          </p:cNvPr>
          <p:cNvSpPr txBox="1"/>
          <p:nvPr/>
        </p:nvSpPr>
        <p:spPr>
          <a:xfrm>
            <a:off x="376517" y="2360786"/>
            <a:ext cx="3442447"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4000" b="1" dirty="0">
                <a:solidFill>
                  <a:srgbClr val="FFFFFF"/>
                </a:solidFill>
                <a:latin typeface="Calibri" panose="020F0502020204030204"/>
              </a:rPr>
              <a:t>Embedding sustainable and strategic careers leadership</a:t>
            </a:r>
          </a:p>
        </p:txBody>
      </p:sp>
      <p:pic>
        <p:nvPicPr>
          <p:cNvPr id="1026" name="Picture 2">
            <a:extLst>
              <a:ext uri="{FF2B5EF4-FFF2-40B4-BE49-F238E27FC236}">
                <a16:creationId xmlns:a16="http://schemas.microsoft.com/office/drawing/2014/main" id="{B716EAB8-4AE0-1471-7385-25F0690C4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495" y="1416423"/>
            <a:ext cx="7451086" cy="526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38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85A72E9-D274-4172-79B8-11E1F4F7E453}"/>
              </a:ext>
            </a:extLst>
          </p:cNvPr>
          <p:cNvGraphicFramePr/>
          <p:nvPr/>
        </p:nvGraphicFramePr>
        <p:xfrm>
          <a:off x="293914" y="224820"/>
          <a:ext cx="9486900" cy="6408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8154409-AB28-6278-C789-63538259A176}"/>
              </a:ext>
            </a:extLst>
          </p:cNvPr>
          <p:cNvPicPr>
            <a:picLocks noChangeAspect="1"/>
          </p:cNvPicPr>
          <p:nvPr/>
        </p:nvPicPr>
        <p:blipFill>
          <a:blip r:embed="rId8"/>
          <a:stretch>
            <a:fillRect/>
          </a:stretch>
        </p:blipFill>
        <p:spPr>
          <a:xfrm>
            <a:off x="10989956" y="5670675"/>
            <a:ext cx="1202044" cy="1187325"/>
          </a:xfrm>
          <a:prstGeom prst="rect">
            <a:avLst/>
          </a:prstGeom>
        </p:spPr>
      </p:pic>
    </p:spTree>
    <p:extLst>
      <p:ext uri="{BB962C8B-B14F-4D97-AF65-F5344CB8AC3E}">
        <p14:creationId xmlns:p14="http://schemas.microsoft.com/office/powerpoint/2010/main" val="36027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7C71357-EBEC-67DA-9675-725C267DBF1D}"/>
              </a:ext>
            </a:extLst>
          </p:cNvPr>
          <p:cNvGraphicFramePr/>
          <p:nvPr/>
        </p:nvGraphicFramePr>
        <p:xfrm>
          <a:off x="681037" y="1276878"/>
          <a:ext cx="1082992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984891F-DE47-E3B7-5358-4BE5F8578E8E}"/>
              </a:ext>
            </a:extLst>
          </p:cNvPr>
          <p:cNvSpPr txBox="1"/>
          <p:nvPr/>
        </p:nvSpPr>
        <p:spPr>
          <a:xfrm>
            <a:off x="681037" y="319617"/>
            <a:ext cx="8634413"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A9A9"/>
                </a:solidFill>
                <a:effectLst/>
                <a:uLnTx/>
                <a:uFillTx/>
                <a:latin typeface="Aptos" panose="020B0004020202020204" pitchFamily="34" charset="0"/>
                <a:ea typeface="+mn-ea"/>
                <a:cs typeface="+mn-cs"/>
                <a:hlinkClick r:id="rId8">
                  <a:extLst>
                    <a:ext uri="{A12FA001-AC4F-418D-AE19-62706E023703}">
                      <ahyp:hlinkClr xmlns:ahyp="http://schemas.microsoft.com/office/drawing/2018/hyperlinkcolor" val="tx"/>
                    </a:ext>
                  </a:extLst>
                </a:hlinkClick>
              </a:rPr>
              <a:t>How to Guides</a:t>
            </a:r>
            <a:endParaRPr kumimoji="0" lang="en-GB" sz="4000" b="1" i="0" u="none" strike="noStrike" kern="1200" cap="none" spc="0" normalizeH="0" baseline="0" noProof="0">
              <a:ln>
                <a:noFill/>
              </a:ln>
              <a:solidFill>
                <a:srgbClr val="00A9A9"/>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A9A9"/>
                </a:solidFill>
                <a:effectLst/>
                <a:uLnTx/>
                <a:uFillTx/>
                <a:latin typeface="Aptos" panose="020B0004020202020204" pitchFamily="34" charset="0"/>
                <a:ea typeface="+mn-ea"/>
                <a:cs typeface="+mn-cs"/>
              </a:rPr>
              <a:t>Understanding how to…</a:t>
            </a:r>
          </a:p>
        </p:txBody>
      </p:sp>
      <p:pic>
        <p:nvPicPr>
          <p:cNvPr id="6" name="Picture 5">
            <a:extLst>
              <a:ext uri="{FF2B5EF4-FFF2-40B4-BE49-F238E27FC236}">
                <a16:creationId xmlns:a16="http://schemas.microsoft.com/office/drawing/2014/main" id="{37AD72A2-907B-A537-0630-A54EE560B60D}"/>
              </a:ext>
            </a:extLst>
          </p:cNvPr>
          <p:cNvPicPr>
            <a:picLocks noChangeAspect="1"/>
          </p:cNvPicPr>
          <p:nvPr/>
        </p:nvPicPr>
        <p:blipFill>
          <a:blip r:embed="rId9"/>
          <a:stretch>
            <a:fillRect/>
          </a:stretch>
        </p:blipFill>
        <p:spPr>
          <a:xfrm>
            <a:off x="8520380" y="237885"/>
            <a:ext cx="1261884" cy="1261884"/>
          </a:xfrm>
          <a:prstGeom prst="rect">
            <a:avLst/>
          </a:prstGeom>
        </p:spPr>
      </p:pic>
    </p:spTree>
    <p:extLst>
      <p:ext uri="{BB962C8B-B14F-4D97-AF65-F5344CB8AC3E}">
        <p14:creationId xmlns:p14="http://schemas.microsoft.com/office/powerpoint/2010/main" val="2655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7C71357-EBEC-67DA-9675-725C267DBF1D}"/>
              </a:ext>
            </a:extLst>
          </p:cNvPr>
          <p:cNvGraphicFramePr/>
          <p:nvPr/>
        </p:nvGraphicFramePr>
        <p:xfrm>
          <a:off x="-246110" y="1050959"/>
          <a:ext cx="10488706" cy="536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984891F-DE47-E3B7-5358-4BE5F8578E8E}"/>
              </a:ext>
            </a:extLst>
          </p:cNvPr>
          <p:cNvSpPr txBox="1"/>
          <p:nvPr/>
        </p:nvSpPr>
        <p:spPr>
          <a:xfrm>
            <a:off x="681036" y="343073"/>
            <a:ext cx="863441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A9A9"/>
                </a:solidFill>
                <a:effectLst/>
                <a:uLnTx/>
                <a:uFillTx/>
                <a:latin typeface="Aptos" panose="020B0004020202020204" pitchFamily="34" charset="0"/>
                <a:ea typeface="+mn-ea"/>
                <a:cs typeface="+mn-cs"/>
              </a:rPr>
              <a:t>Education Leader Suite</a:t>
            </a:r>
            <a:endParaRPr kumimoji="0" lang="en-GB" sz="3600" b="0" i="0" u="none" strike="noStrike" kern="1200" cap="none" spc="0" normalizeH="0" baseline="0" noProof="0" dirty="0">
              <a:ln>
                <a:noFill/>
              </a:ln>
              <a:solidFill>
                <a:srgbClr val="00A9A9"/>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F9224E2C-0A5B-394B-7736-F964985C3984}"/>
              </a:ext>
            </a:extLst>
          </p:cNvPr>
          <p:cNvPicPr>
            <a:picLocks noChangeAspect="1"/>
          </p:cNvPicPr>
          <p:nvPr/>
        </p:nvPicPr>
        <p:blipFill>
          <a:blip r:embed="rId8"/>
          <a:stretch>
            <a:fillRect/>
          </a:stretch>
        </p:blipFill>
        <p:spPr>
          <a:xfrm>
            <a:off x="10094259" y="4298531"/>
            <a:ext cx="2097741" cy="2097741"/>
          </a:xfrm>
          <a:prstGeom prst="rect">
            <a:avLst/>
          </a:prstGeom>
        </p:spPr>
      </p:pic>
    </p:spTree>
    <p:extLst>
      <p:ext uri="{BB962C8B-B14F-4D97-AF65-F5344CB8AC3E}">
        <p14:creationId xmlns:p14="http://schemas.microsoft.com/office/powerpoint/2010/main" val="35199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F5BB-FE40-81E3-48B9-CCF620FEF5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E933C1-6F16-3FEA-760B-102176878153}"/>
              </a:ext>
            </a:extLst>
          </p:cNvPr>
          <p:cNvPicPr>
            <a:picLocks noChangeAspect="1"/>
          </p:cNvPicPr>
          <p:nvPr/>
        </p:nvPicPr>
        <p:blipFill rotWithShape="1">
          <a:blip r:embed="rId2"/>
          <a:srcRect r="32809"/>
          <a:stretch/>
        </p:blipFill>
        <p:spPr>
          <a:xfrm>
            <a:off x="10852283" y="1352773"/>
            <a:ext cx="1339717" cy="1727200"/>
          </a:xfrm>
          <a:prstGeom prst="rect">
            <a:avLst/>
          </a:prstGeom>
        </p:spPr>
      </p:pic>
      <p:pic>
        <p:nvPicPr>
          <p:cNvPr id="4" name="Picture 3">
            <a:extLst>
              <a:ext uri="{FF2B5EF4-FFF2-40B4-BE49-F238E27FC236}">
                <a16:creationId xmlns:a16="http://schemas.microsoft.com/office/drawing/2014/main" id="{84A26186-D342-89C9-9ABF-2CB2590A4BA1}"/>
              </a:ext>
            </a:extLst>
          </p:cNvPr>
          <p:cNvPicPr>
            <a:picLocks noChangeAspect="1"/>
          </p:cNvPicPr>
          <p:nvPr/>
        </p:nvPicPr>
        <p:blipFill rotWithShape="1">
          <a:blip r:embed="rId3"/>
          <a:srcRect r="12007" b="21098"/>
          <a:stretch/>
        </p:blipFill>
        <p:spPr>
          <a:xfrm>
            <a:off x="10683373" y="5505227"/>
            <a:ext cx="1508627" cy="1352773"/>
          </a:xfrm>
          <a:prstGeom prst="rect">
            <a:avLst/>
          </a:prstGeom>
        </p:spPr>
      </p:pic>
      <p:pic>
        <p:nvPicPr>
          <p:cNvPr id="7" name="Picture 6">
            <a:extLst>
              <a:ext uri="{FF2B5EF4-FFF2-40B4-BE49-F238E27FC236}">
                <a16:creationId xmlns:a16="http://schemas.microsoft.com/office/drawing/2014/main" id="{41C969B0-63FC-4606-1831-9581BF27AF89}"/>
              </a:ext>
            </a:extLst>
          </p:cNvPr>
          <p:cNvPicPr>
            <a:picLocks noChangeAspect="1"/>
          </p:cNvPicPr>
          <p:nvPr/>
        </p:nvPicPr>
        <p:blipFill>
          <a:blip r:embed="rId4"/>
          <a:srcRect/>
          <a:stretch/>
        </p:blipFill>
        <p:spPr>
          <a:xfrm>
            <a:off x="9327599" y="216653"/>
            <a:ext cx="2513969" cy="860906"/>
          </a:xfrm>
          <a:prstGeom prst="rect">
            <a:avLst/>
          </a:prstGeom>
        </p:spPr>
      </p:pic>
      <p:sp>
        <p:nvSpPr>
          <p:cNvPr id="5" name="TextBox 4">
            <a:extLst>
              <a:ext uri="{FF2B5EF4-FFF2-40B4-BE49-F238E27FC236}">
                <a16:creationId xmlns:a16="http://schemas.microsoft.com/office/drawing/2014/main" id="{087119C8-FD40-EBDC-6EAB-73D153797788}"/>
              </a:ext>
            </a:extLst>
          </p:cNvPr>
          <p:cNvSpPr txBox="1"/>
          <p:nvPr/>
        </p:nvSpPr>
        <p:spPr>
          <a:xfrm>
            <a:off x="457094" y="1108771"/>
            <a:ext cx="825952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A9A9"/>
                </a:solidFill>
                <a:effectLst/>
                <a:uLnTx/>
                <a:uFillTx/>
                <a:latin typeface="Lato"/>
                <a:ea typeface="Calibri" panose="020F0502020204030204"/>
                <a:cs typeface="Calibri" panose="020F0502020204030204"/>
              </a:rPr>
              <a:t>Primary Career-related Learning</a:t>
            </a:r>
            <a:endParaRPr kumimoji="0" lang="en-US" sz="4000" b="0" i="0" u="none" strike="noStrike" kern="1200" cap="none" spc="0" normalizeH="0" baseline="0" noProof="0" dirty="0">
              <a:ln>
                <a:noFill/>
              </a:ln>
              <a:solidFill>
                <a:srgbClr val="00A9A9"/>
              </a:solidFill>
              <a:effectLst/>
              <a:uLnTx/>
              <a:uFillTx/>
              <a:latin typeface="Lato"/>
              <a:ea typeface="Calibri" panose="020F0502020204030204"/>
              <a:cs typeface="Calibri" panose="020F0502020204030204"/>
            </a:endParaRPr>
          </a:p>
        </p:txBody>
      </p:sp>
      <p:sp>
        <p:nvSpPr>
          <p:cNvPr id="6" name="TextBox 5">
            <a:extLst>
              <a:ext uri="{FF2B5EF4-FFF2-40B4-BE49-F238E27FC236}">
                <a16:creationId xmlns:a16="http://schemas.microsoft.com/office/drawing/2014/main" id="{00CCE8A4-63BC-75EC-61CA-B197749D76F0}"/>
              </a:ext>
            </a:extLst>
          </p:cNvPr>
          <p:cNvSpPr txBox="1"/>
          <p:nvPr/>
        </p:nvSpPr>
        <p:spPr>
          <a:xfrm>
            <a:off x="457093" y="2134126"/>
            <a:ext cx="9001389" cy="43806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Lato"/>
                <a:ea typeface="Lato"/>
                <a:cs typeface="Lato"/>
              </a:rPr>
              <a:t>In October 2025, The Careers &amp; Enterprise Company (CEC) launched the </a:t>
            </a:r>
            <a:r>
              <a:rPr kumimoji="0" lang="en-GB" sz="1600" b="0" i="0" u="none" strike="noStrike" kern="1200" cap="none" spc="0" normalizeH="0" baseline="0" noProof="0" dirty="0">
                <a:ln>
                  <a:noFill/>
                </a:ln>
                <a:solidFill>
                  <a:srgbClr val="00A9A9"/>
                </a:solidFill>
                <a:effectLst/>
                <a:uLnTx/>
                <a:uFillTx/>
                <a:latin typeface="Lato"/>
                <a:ea typeface="Lato"/>
                <a:cs typeface="Lato"/>
                <a:hlinkClick r:id="rId5">
                  <a:extLst>
                    <a:ext uri="{A12FA001-AC4F-418D-AE19-62706E023703}">
                      <ahyp:hlinkClr xmlns:ahyp="http://schemas.microsoft.com/office/drawing/2018/hyperlinkcolor" val="tx"/>
                    </a:ext>
                  </a:extLst>
                </a:hlinkClick>
              </a:rPr>
              <a:t>findings from its DfE-backed primary pilot, Start Small; Dream Big</a:t>
            </a:r>
            <a:r>
              <a:rPr kumimoji="0" lang="en-GB" sz="1600" b="0" i="0" u="none" strike="noStrike" kern="1200" cap="none" spc="0" normalizeH="0" baseline="0" noProof="0" dirty="0">
                <a:ln>
                  <a:noFill/>
                </a:ln>
                <a:solidFill>
                  <a:srgbClr val="00A9A9"/>
                </a:solidFill>
                <a:effectLst/>
                <a:uLnTx/>
                <a:uFillTx/>
                <a:latin typeface="Lato"/>
                <a:ea typeface="Lato"/>
                <a:cs typeface="Lato"/>
              </a:rPr>
              <a:t>.</a:t>
            </a:r>
            <a:endParaRPr kumimoji="0" lang="en-US" sz="1600" b="0" i="0" u="none" strike="noStrike" kern="1200" cap="none" spc="0" normalizeH="0" baseline="0" noProof="0" dirty="0">
              <a:ln>
                <a:noFill/>
              </a:ln>
              <a:solidFill>
                <a:srgbClr val="00A9A9"/>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Lato"/>
                <a:ea typeface="Lato"/>
                <a:cs typeface="Lato"/>
              </a:rPr>
              <a:t>The pilot demonstrated the </a:t>
            </a:r>
            <a:r>
              <a:rPr kumimoji="0" lang="en-GB" sz="1600" b="1" i="0" u="none" strike="noStrike" kern="1200" cap="none" spc="0" normalizeH="0" baseline="0" noProof="0" dirty="0">
                <a:ln>
                  <a:noFill/>
                </a:ln>
                <a:solidFill>
                  <a:srgbClr val="000000"/>
                </a:solidFill>
                <a:effectLst/>
                <a:uLnTx/>
                <a:uFillTx/>
                <a:latin typeface="Lato"/>
                <a:ea typeface="Lato"/>
                <a:cs typeface="Lato"/>
              </a:rPr>
              <a:t>powerful impact of early careers learning </a:t>
            </a:r>
            <a:r>
              <a:rPr kumimoji="0" lang="en-GB" sz="1600" b="0" i="0" u="none" strike="noStrike" kern="1200" cap="none" spc="0" normalizeH="0" baseline="0" noProof="0" dirty="0">
                <a:ln>
                  <a:noFill/>
                </a:ln>
                <a:solidFill>
                  <a:srgbClr val="000000"/>
                </a:solidFill>
                <a:effectLst/>
                <a:uLnTx/>
                <a:uFillTx/>
                <a:latin typeface="Lato"/>
                <a:ea typeface="Lato"/>
                <a:cs typeface="Lato"/>
              </a:rPr>
              <a:t>when primary schools are supported effectively by Careers Hubs and given access to CPD:</a:t>
            </a:r>
            <a:endParaRPr kumimoji="0" lang="en-GB" sz="1600" b="0" i="0" u="none" strike="noStrike" kern="1200" cap="none" spc="0" normalizeH="0" baseline="0" noProof="0" dirty="0">
              <a:ln>
                <a:noFill/>
              </a:ln>
              <a:solidFill>
                <a:srgbClr val="585857"/>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ato"/>
              <a:ea typeface="Lato"/>
              <a:cs typeface="Lato"/>
            </a:endParaRPr>
          </a:p>
          <a:p>
            <a:pPr algn="l" rtl="0" fontAlgn="base">
              <a:lnSpc>
                <a:spcPts val="1950"/>
              </a:lnSpc>
              <a:buNone/>
            </a:pPr>
            <a:r>
              <a:rPr lang="en-GB" sz="1400" dirty="0">
                <a:solidFill>
                  <a:srgbClr val="000000"/>
                </a:solidFill>
                <a:latin typeface="Lato"/>
                <a:ea typeface="Lato"/>
                <a:cs typeface="Lato"/>
              </a:rPr>
              <a:t>⭐ </a:t>
            </a:r>
            <a:r>
              <a:rPr lang="en-GB" sz="1400" b="1" dirty="0">
                <a:solidFill>
                  <a:srgbClr val="000000"/>
                </a:solidFill>
                <a:latin typeface="Lato"/>
                <a:ea typeface="Lato"/>
                <a:cs typeface="Lato"/>
              </a:rPr>
              <a:t>81% of teachers </a:t>
            </a:r>
            <a:r>
              <a:rPr lang="en-GB" sz="1400" dirty="0">
                <a:solidFill>
                  <a:srgbClr val="000000"/>
                </a:solidFill>
                <a:latin typeface="Lato"/>
                <a:ea typeface="Lato"/>
                <a:cs typeface="Lato"/>
              </a:rPr>
              <a:t>reported their senior leadership team was actively engaged in supporting career learning.</a:t>
            </a:r>
            <a:r>
              <a:rPr lang="en-US" sz="1400" dirty="0">
                <a:solidFill>
                  <a:srgbClr val="000000"/>
                </a:solidFill>
                <a:latin typeface="Lato"/>
                <a:ea typeface="Lato"/>
                <a:cs typeface="Lato"/>
              </a:rPr>
              <a:t>​</a:t>
            </a:r>
          </a:p>
          <a:p>
            <a:pPr algn="l" rtl="0" fontAlgn="base">
              <a:lnSpc>
                <a:spcPts val="1950"/>
              </a:lnSpc>
              <a:buNone/>
            </a:pPr>
            <a:r>
              <a:rPr lang="en-GB" sz="1400" dirty="0">
                <a:solidFill>
                  <a:srgbClr val="000000"/>
                </a:solidFill>
                <a:latin typeface="Lato"/>
                <a:ea typeface="Lato"/>
                <a:cs typeface="Lato"/>
              </a:rPr>
              <a:t>​</a:t>
            </a:r>
          </a:p>
          <a:p>
            <a:pPr algn="l" rtl="0" fontAlgn="base">
              <a:lnSpc>
                <a:spcPts val="1950"/>
              </a:lnSpc>
              <a:buNone/>
            </a:pPr>
            <a:r>
              <a:rPr lang="en-GB" sz="1400" dirty="0">
                <a:solidFill>
                  <a:srgbClr val="000000"/>
                </a:solidFill>
                <a:latin typeface="Lato"/>
                <a:ea typeface="Lato"/>
                <a:cs typeface="Lato"/>
              </a:rPr>
              <a:t>⭐ </a:t>
            </a:r>
            <a:r>
              <a:rPr lang="en-GB" sz="1400" b="1" dirty="0">
                <a:solidFill>
                  <a:srgbClr val="000000"/>
                </a:solidFill>
                <a:latin typeface="Lato"/>
                <a:ea typeface="Lato"/>
                <a:cs typeface="Lato"/>
              </a:rPr>
              <a:t>Three-quarters of teachers </a:t>
            </a:r>
            <a:r>
              <a:rPr lang="en-GB" sz="1400" dirty="0">
                <a:solidFill>
                  <a:srgbClr val="000000"/>
                </a:solidFill>
                <a:latin typeface="Lato"/>
                <a:ea typeface="Lato"/>
                <a:cs typeface="Lato"/>
              </a:rPr>
              <a:t>(75%) observed that by the end of the pilot fewer pupils felt limited by gender stereotypes in their career dreams.</a:t>
            </a:r>
            <a:r>
              <a:rPr lang="en-US" sz="1400" dirty="0">
                <a:solidFill>
                  <a:srgbClr val="000000"/>
                </a:solidFill>
                <a:latin typeface="Lato"/>
                <a:ea typeface="Lato"/>
                <a:cs typeface="Lato"/>
              </a:rPr>
              <a:t>​</a:t>
            </a:r>
          </a:p>
          <a:p>
            <a:pPr algn="l" rtl="0" fontAlgn="base">
              <a:lnSpc>
                <a:spcPts val="1950"/>
              </a:lnSpc>
              <a:buNone/>
            </a:pPr>
            <a:r>
              <a:rPr lang="en-GB" sz="1400" dirty="0">
                <a:solidFill>
                  <a:srgbClr val="000000"/>
                </a:solidFill>
                <a:latin typeface="Lato"/>
                <a:ea typeface="Lato"/>
                <a:cs typeface="Lato"/>
              </a:rPr>
              <a:t>​</a:t>
            </a:r>
          </a:p>
          <a:p>
            <a:pPr algn="l" rtl="0" fontAlgn="base">
              <a:lnSpc>
                <a:spcPts val="1950"/>
              </a:lnSpc>
            </a:pPr>
            <a:r>
              <a:rPr lang="en-GB" sz="1400" dirty="0">
                <a:solidFill>
                  <a:srgbClr val="000000"/>
                </a:solidFill>
                <a:latin typeface="Lato"/>
                <a:ea typeface="Lato"/>
                <a:cs typeface="Lato"/>
              </a:rPr>
              <a:t>⭐ </a:t>
            </a:r>
            <a:r>
              <a:rPr lang="en-GB" sz="1400" b="1" dirty="0">
                <a:solidFill>
                  <a:srgbClr val="000000"/>
                </a:solidFill>
                <a:latin typeface="Lato"/>
                <a:ea typeface="Lato"/>
                <a:cs typeface="Lato"/>
              </a:rPr>
              <a:t>93% of participating employers</a:t>
            </a:r>
            <a:r>
              <a:rPr lang="en-GB" sz="1400" dirty="0">
                <a:solidFill>
                  <a:srgbClr val="000000"/>
                </a:solidFill>
                <a:latin typeface="Lato"/>
                <a:ea typeface="Lato"/>
                <a:cs typeface="Lato"/>
              </a:rPr>
              <a:t> said they are committed to continuing to engage with local primary schools beyond the pilot.</a:t>
            </a:r>
            <a:endParaRPr lang="en-US" sz="1400" dirty="0">
              <a:solidFill>
                <a:srgbClr val="000000"/>
              </a:solidFill>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Lato"/>
                <a:ea typeface="Lato"/>
                <a:cs typeface="Lato"/>
              </a:rPr>
              <a:t>Building on this success, the </a:t>
            </a:r>
            <a:r>
              <a:rPr kumimoji="0" lang="en-GB" sz="1600" b="1" i="0" u="none" strike="noStrike" kern="1200" cap="none" spc="0" normalizeH="0" baseline="0" noProof="0" dirty="0">
                <a:ln>
                  <a:noFill/>
                </a:ln>
                <a:solidFill>
                  <a:srgbClr val="00A9A9"/>
                </a:solidFill>
                <a:effectLst/>
                <a:uLnTx/>
                <a:uFillTx/>
                <a:latin typeface="Lato"/>
                <a:ea typeface="Lato"/>
                <a:cs typeface="Lato"/>
                <a:hlinkClick r:id="rId6">
                  <a:extLst>
                    <a:ext uri="{A12FA001-AC4F-418D-AE19-62706E023703}">
                      <ahyp:hlinkClr xmlns:ahyp="http://schemas.microsoft.com/office/drawing/2018/hyperlinkcolor" val="tx"/>
                    </a:ext>
                  </a:extLst>
                </a:hlinkClick>
              </a:rPr>
              <a:t>pilot CPD is now available nationally</a:t>
            </a:r>
            <a:r>
              <a:rPr kumimoji="0" lang="en-GB" sz="1600" b="1" i="0" u="none" strike="noStrike" kern="1200" cap="none" spc="0" normalizeH="0" baseline="0" noProof="0" dirty="0">
                <a:ln>
                  <a:noFill/>
                </a:ln>
                <a:solidFill>
                  <a:srgbClr val="000000"/>
                </a:solidFill>
                <a:effectLst/>
                <a:uLnTx/>
                <a:uFillTx/>
                <a:latin typeface="Lato"/>
                <a:ea typeface="Lato"/>
                <a:cs typeface="Lato"/>
              </a:rPr>
              <a:t>, enabling every primary educator to champion early careers learning in their school</a:t>
            </a:r>
            <a:r>
              <a:rPr kumimoji="0" lang="en-GB" sz="1600" b="1" i="0" u="none" strike="noStrike" kern="1200" cap="none" spc="0" normalizeH="0" baseline="0" noProof="0">
                <a:ln>
                  <a:noFill/>
                </a:ln>
                <a:solidFill>
                  <a:srgbClr val="000000"/>
                </a:solidFill>
                <a:effectLst/>
                <a:uLnTx/>
                <a:uFillTx/>
                <a:latin typeface="Lato"/>
                <a:ea typeface="Lato"/>
                <a:cs typeface="Lato"/>
              </a:rPr>
              <a:t>. </a:t>
            </a:r>
            <a:endParaRPr kumimoji="0" lang="en-GB" sz="1600" b="0" i="0" u="none" strike="noStrike" kern="1200" cap="none" spc="0" normalizeH="0" baseline="0" noProof="0" dirty="0">
              <a:ln>
                <a:noFill/>
              </a:ln>
              <a:solidFill>
                <a:srgbClr val="000000"/>
              </a:solidFill>
              <a:effectLst/>
              <a:uLnTx/>
              <a:uFillTx/>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Lato" panose="020F0502020204030203" pitchFamily="34" charset="0"/>
              <a:ea typeface="Lato"/>
              <a:cs typeface="Lato"/>
            </a:endParaRPr>
          </a:p>
        </p:txBody>
      </p:sp>
      <p:pic>
        <p:nvPicPr>
          <p:cNvPr id="11" name="Picture 10">
            <a:extLst>
              <a:ext uri="{FF2B5EF4-FFF2-40B4-BE49-F238E27FC236}">
                <a16:creationId xmlns:a16="http://schemas.microsoft.com/office/drawing/2014/main" id="{B257DBBB-AB1B-16D5-5AC1-E56A9CF7FFCD}"/>
              </a:ext>
            </a:extLst>
          </p:cNvPr>
          <p:cNvPicPr>
            <a:picLocks noChangeAspect="1"/>
          </p:cNvPicPr>
          <p:nvPr/>
        </p:nvPicPr>
        <p:blipFill>
          <a:blip r:embed="rId7"/>
          <a:stretch>
            <a:fillRect/>
          </a:stretch>
        </p:blipFill>
        <p:spPr>
          <a:xfrm>
            <a:off x="9674704" y="3599876"/>
            <a:ext cx="2017338" cy="1608228"/>
          </a:xfrm>
          <a:prstGeom prst="rect">
            <a:avLst/>
          </a:prstGeom>
        </p:spPr>
      </p:pic>
    </p:spTree>
    <p:extLst>
      <p:ext uri="{BB962C8B-B14F-4D97-AF65-F5344CB8AC3E}">
        <p14:creationId xmlns:p14="http://schemas.microsoft.com/office/powerpoint/2010/main" val="3854143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A77CFD-1CAF-1052-B16D-08BC122D28D2}"/>
              </a:ext>
            </a:extLst>
          </p:cNvPr>
          <p:cNvSpPr txBox="1"/>
          <p:nvPr/>
        </p:nvSpPr>
        <p:spPr>
          <a:xfrm>
            <a:off x="539638" y="310126"/>
            <a:ext cx="8168933" cy="707886"/>
          </a:xfrm>
          <a:prstGeom prst="rect">
            <a:avLst/>
          </a:prstGeom>
          <a:noFill/>
        </p:spPr>
        <p:txBody>
          <a:bodyPr wrap="square" rtlCol="0">
            <a:spAutoFit/>
          </a:bodyPr>
          <a:lstStyle>
            <a:defPPr>
              <a:defRPr lang="en-US"/>
            </a:defPPr>
            <a:lvl1pPr algn="ctr">
              <a:defRPr sz="4000" b="1">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A9A9"/>
                </a:solidFill>
                <a:effectLst/>
                <a:uLnTx/>
                <a:uFillTx/>
                <a:latin typeface="Calibri" panose="020F0502020204030204"/>
                <a:ea typeface="+mn-ea"/>
                <a:cs typeface="+mn-cs"/>
              </a:rPr>
              <a:t>The Careers &amp; Enterprise Academy</a:t>
            </a:r>
          </a:p>
        </p:txBody>
      </p:sp>
      <p:sp>
        <p:nvSpPr>
          <p:cNvPr id="3" name="Content Placeholder 2">
            <a:extLst>
              <a:ext uri="{FF2B5EF4-FFF2-40B4-BE49-F238E27FC236}">
                <a16:creationId xmlns:a16="http://schemas.microsoft.com/office/drawing/2014/main" id="{5C613A13-0B5F-8388-DB09-6348CF1AFB02}"/>
              </a:ext>
            </a:extLst>
          </p:cNvPr>
          <p:cNvSpPr txBox="1">
            <a:spLocks/>
          </p:cNvSpPr>
          <p:nvPr/>
        </p:nvSpPr>
        <p:spPr>
          <a:xfrm>
            <a:off x="539638" y="1316275"/>
            <a:ext cx="6753791" cy="4997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Our new digital platform is for Career Leaders and all those who work with them to plan and deliver strategic, progressive career programmes.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8080"/>
                </a:solidFill>
                <a:effectLst/>
                <a:uLnTx/>
                <a:uFillTx/>
                <a:latin typeface="Calibri" panose="020F0502020204030204"/>
                <a:ea typeface="Lato" panose="020F0502020204030203" pitchFamily="34" charset="0"/>
                <a:cs typeface="Lato" panose="020F0502020204030203" pitchFamily="34" charset="0"/>
              </a:rPr>
              <a:t>For Careers Leaders</a:t>
            </a: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 bespoke learning content is available to build foundational knowledge, then develop deeper skills including learning how to effectively engage parents/carers and using our digital tools to drive impact. </a:t>
            </a:r>
            <a:r>
              <a:rPr kumimoji="0" lang="en-GB" sz="1400" b="0" i="0" u="none" strike="noStrike" kern="1200" cap="none" spc="0" normalizeH="0" baseline="0" noProof="0">
                <a:ln>
                  <a:noFill/>
                </a:ln>
                <a:solidFill>
                  <a:srgbClr val="EC5F65"/>
                </a:solidFill>
                <a:effectLst/>
                <a:uLnTx/>
                <a:uFillTx/>
                <a:latin typeface="Calibri" panose="020F0502020204030204"/>
                <a:ea typeface="Lato" panose="020F0502020204030203" pitchFamily="34" charset="0"/>
                <a:cs typeface="Lato" panose="020F0502020204030203" pitchFamily="34" charset="0"/>
              </a:rPr>
              <a:t>To support the release of updated Statutory Guidance, the site also includes a new homepage exclusively for Careers Leaders with a data and learning dashboard, a checklist highlighting all the steps needed to prepare for September 2025 and a handy newsfeed alerting users to new content and events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8080"/>
                </a:solidFill>
                <a:effectLst/>
                <a:uLnTx/>
                <a:uFillTx/>
                <a:latin typeface="Calibri" panose="020F0502020204030204"/>
                <a:ea typeface="Lato" panose="020F0502020204030203" pitchFamily="34" charset="0"/>
                <a:cs typeface="Lato" panose="020F0502020204030203" pitchFamily="34" charset="0"/>
              </a:rPr>
              <a:t>For Education Leaders, Governors, SENCOs or the wider teaching workforce</a:t>
            </a: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 tailored content is available to help everyone effectively play their part in helping young people find their best next step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8080"/>
                </a:solidFill>
                <a:effectLst/>
                <a:uLnTx/>
                <a:uFillTx/>
                <a:latin typeface="Calibri" panose="020F0502020204030204"/>
                <a:ea typeface="Lato" panose="020F0502020204030203" pitchFamily="34" charset="0"/>
                <a:cs typeface="Lato" panose="020F0502020204030203" pitchFamily="34" charset="0"/>
              </a:rPr>
              <a:t>For all users</a:t>
            </a: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 there are 15 courses available, including all those for educators previously on the Digital Hub, plus NEW courses: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Understanding the updates to the Gatsby Benchmarks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Understanding the Careers Impact internal leadership review</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rPr>
              <a:t>Preparing for meaningful achievement of the updated Gatsby Benchmarks</a:t>
            </a:r>
            <a:endParaRPr kumimoji="0" lang="en-GB" sz="1400" b="0" i="0" u="none" strike="noStrike" kern="1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585857"/>
              </a:solidFill>
              <a:effectLst/>
              <a:uLnTx/>
              <a:uFillTx/>
              <a:latin typeface="Calibri" panose="020F0502020204030204"/>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62AB1E1E-08E1-FBF0-483D-FB44CEF23587}"/>
              </a:ext>
            </a:extLst>
          </p:cNvPr>
          <p:cNvPicPr>
            <a:picLocks noChangeAspect="1"/>
          </p:cNvPicPr>
          <p:nvPr/>
        </p:nvPicPr>
        <p:blipFill>
          <a:blip r:embed="rId3"/>
          <a:stretch>
            <a:fillRect/>
          </a:stretch>
        </p:blipFill>
        <p:spPr>
          <a:xfrm>
            <a:off x="8708571" y="4728755"/>
            <a:ext cx="1676400" cy="1676400"/>
          </a:xfrm>
          <a:prstGeom prst="rect">
            <a:avLst/>
          </a:prstGeom>
        </p:spPr>
      </p:pic>
      <p:pic>
        <p:nvPicPr>
          <p:cNvPr id="5" name="Picture 4">
            <a:extLst>
              <a:ext uri="{FF2B5EF4-FFF2-40B4-BE49-F238E27FC236}">
                <a16:creationId xmlns:a16="http://schemas.microsoft.com/office/drawing/2014/main" id="{B81BE1FD-BDAF-499B-A37C-B3F8633C1FCD}"/>
              </a:ext>
            </a:extLst>
          </p:cNvPr>
          <p:cNvPicPr>
            <a:picLocks noChangeAspect="1"/>
          </p:cNvPicPr>
          <p:nvPr/>
        </p:nvPicPr>
        <p:blipFill>
          <a:blip r:embed="rId4"/>
          <a:srcRect b="2447"/>
          <a:stretch/>
        </p:blipFill>
        <p:spPr>
          <a:xfrm>
            <a:off x="7721411" y="1316275"/>
            <a:ext cx="3726877" cy="3323040"/>
          </a:xfrm>
          <a:prstGeom prst="rect">
            <a:avLst/>
          </a:prstGeom>
        </p:spPr>
      </p:pic>
    </p:spTree>
    <p:extLst>
      <p:ext uri="{BB962C8B-B14F-4D97-AF65-F5344CB8AC3E}">
        <p14:creationId xmlns:p14="http://schemas.microsoft.com/office/powerpoint/2010/main" val="3138244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d Visual Sept 2025 Modal">
            <a:extLst>
              <a:ext uri="{FF2B5EF4-FFF2-40B4-BE49-F238E27FC236}">
                <a16:creationId xmlns:a16="http://schemas.microsoft.com/office/drawing/2014/main" id="{5E492C29-0996-0BAA-CEF8-C4C366BD2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772" y="0"/>
            <a:ext cx="9726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FE4DE1-4F5A-C20C-65A7-75148C76A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4242"/>
            <a:ext cx="2285771" cy="22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1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9C78F-46D6-BD61-AEC5-A8A3B0C8DE7B}"/>
              </a:ext>
            </a:extLst>
          </p:cNvPr>
          <p:cNvSpPr txBox="1"/>
          <p:nvPr/>
        </p:nvSpPr>
        <p:spPr>
          <a:xfrm>
            <a:off x="539638" y="310126"/>
            <a:ext cx="7406933" cy="707886"/>
          </a:xfrm>
          <a:prstGeom prst="rect">
            <a:avLst/>
          </a:prstGeom>
          <a:noFill/>
        </p:spPr>
        <p:txBody>
          <a:bodyPr wrap="square" rtlCol="0">
            <a:spAutoFit/>
          </a:bodyPr>
          <a:lstStyle>
            <a:defPPr>
              <a:defRPr lang="en-US"/>
            </a:defPPr>
            <a:lvl1pPr algn="ctr">
              <a:defRPr sz="4000" b="1">
                <a:solidFill>
                  <a:schemeClr val="bg1"/>
                </a:solidFill>
              </a:defRPr>
            </a:lvl1pPr>
          </a:lstStyle>
          <a:p>
            <a:pPr algn="l"/>
            <a:r>
              <a:rPr lang="en-GB">
                <a:solidFill>
                  <a:schemeClr val="tx2"/>
                </a:solidFill>
              </a:rPr>
              <a:t>The Gatsby Benchmarks</a:t>
            </a:r>
          </a:p>
        </p:txBody>
      </p:sp>
      <p:pic>
        <p:nvPicPr>
          <p:cNvPr id="1026" name="Picture 2" descr="Corby Business Academy - Gatsby Benchmarks">
            <a:extLst>
              <a:ext uri="{FF2B5EF4-FFF2-40B4-BE49-F238E27FC236}">
                <a16:creationId xmlns:a16="http://schemas.microsoft.com/office/drawing/2014/main" id="{DD0038ED-286E-F1C6-5F9C-0EB99F0A3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285" y="1335468"/>
            <a:ext cx="8741430" cy="459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9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0992-9212-8910-9F61-540BDA5938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23FF42-CF07-08BD-C8BA-7611DE864424}"/>
              </a:ext>
            </a:extLst>
          </p:cNvPr>
          <p:cNvSpPr>
            <a:spLocks noGrp="1"/>
          </p:cNvSpPr>
          <p:nvPr>
            <p:ph type="body" sz="quarter" idx="10"/>
          </p:nvPr>
        </p:nvSpPr>
        <p:spPr>
          <a:xfrm>
            <a:off x="848100" y="3269957"/>
            <a:ext cx="6389600" cy="506515"/>
          </a:xfrm>
        </p:spPr>
        <p:txBody>
          <a:bodyPr lIns="91440" tIns="45720" rIns="91440" bIns="45720" anchor="t"/>
          <a:lstStyle/>
          <a:p>
            <a:r>
              <a:rPr lang="en-GB" sz="2400" dirty="0"/>
              <a:t>Thank you</a:t>
            </a:r>
          </a:p>
        </p:txBody>
      </p:sp>
      <p:sp>
        <p:nvSpPr>
          <p:cNvPr id="3" name="Text Placeholder 1">
            <a:extLst>
              <a:ext uri="{FF2B5EF4-FFF2-40B4-BE49-F238E27FC236}">
                <a16:creationId xmlns:a16="http://schemas.microsoft.com/office/drawing/2014/main" id="{79144B98-703B-03A6-308A-2CE6D702E391}"/>
              </a:ext>
            </a:extLst>
          </p:cNvPr>
          <p:cNvSpPr txBox="1">
            <a:spLocks/>
          </p:cNvSpPr>
          <p:nvPr/>
        </p:nvSpPr>
        <p:spPr>
          <a:xfrm>
            <a:off x="848100" y="4016717"/>
            <a:ext cx="6389600" cy="506515"/>
          </a:xfrm>
          <a:prstGeom prst="rect">
            <a:avLst/>
          </a:prstGeom>
        </p:spPr>
        <p:txBody>
          <a:bodyPr vert="horz" lIns="91440" tIns="45720" rIns="91440" bIns="45720" rtlCol="0" anchor="t">
            <a:normAutofit/>
          </a:bodyPr>
          <a:lstStyle>
            <a:lvl1pPr marL="0" indent="0" algn="l" defTabSz="913143" rtl="0" eaLnBrk="1" latinLnBrk="0" hangingPunct="1">
              <a:lnSpc>
                <a:spcPct val="90000"/>
              </a:lnSpc>
              <a:spcBef>
                <a:spcPts val="999"/>
              </a:spcBef>
              <a:buFont typeface="Arial" panose="020B0604020202020204" pitchFamily="34" charset="0"/>
              <a:buNone/>
              <a:defRPr sz="2698" b="1"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4857" indent="-228286" algn="l" defTabSz="913143"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29" indent="-228286" algn="l" defTabSz="913143"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8000"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571"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43"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14"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286"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856" indent="-228286" algn="l" defTabSz="913143"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r>
              <a:rPr lang="en-GB" sz="2400" dirty="0"/>
              <a:t>education@careersandenterprise.co.uk</a:t>
            </a:r>
          </a:p>
        </p:txBody>
      </p:sp>
    </p:spTree>
    <p:extLst>
      <p:ext uri="{BB962C8B-B14F-4D97-AF65-F5344CB8AC3E}">
        <p14:creationId xmlns:p14="http://schemas.microsoft.com/office/powerpoint/2010/main" val="29503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C1D44-6DB8-E28E-B55F-BA46BF253123}"/>
              </a:ext>
            </a:extLst>
          </p:cNvPr>
          <p:cNvSpPr>
            <a:spLocks noGrp="1"/>
          </p:cNvSpPr>
          <p:nvPr>
            <p:ph type="body" sz="quarter" idx="10"/>
          </p:nvPr>
        </p:nvSpPr>
        <p:spPr>
          <a:xfrm>
            <a:off x="954070" y="2645846"/>
            <a:ext cx="3004155" cy="1049332"/>
          </a:xfrm>
        </p:spPr>
        <p:txBody>
          <a:bodyPr/>
          <a:lstStyle/>
          <a:p>
            <a:r>
              <a:rPr lang="en-GB"/>
              <a:t>Understanding the updates: </a:t>
            </a:r>
            <a:r>
              <a:rPr lang="en-GB">
                <a:hlinkClick r:id="rId3">
                  <a:extLst>
                    <a:ext uri="{A12FA001-AC4F-418D-AE19-62706E023703}">
                      <ahyp:hlinkClr xmlns:ahyp="http://schemas.microsoft.com/office/drawing/2018/hyperlinkcolor" val="tx"/>
                    </a:ext>
                  </a:extLst>
                </a:hlinkClick>
              </a:rPr>
              <a:t>video</a:t>
            </a:r>
            <a:endParaRPr lang="en-GB"/>
          </a:p>
        </p:txBody>
      </p:sp>
      <p:pic>
        <p:nvPicPr>
          <p:cNvPr id="4" name="Picture 3">
            <a:hlinkClick r:id="rId3"/>
            <a:extLst>
              <a:ext uri="{FF2B5EF4-FFF2-40B4-BE49-F238E27FC236}">
                <a16:creationId xmlns:a16="http://schemas.microsoft.com/office/drawing/2014/main" id="{31D50C56-C0FC-6504-0EC4-AD3773CEDACB}"/>
              </a:ext>
            </a:extLst>
          </p:cNvPr>
          <p:cNvPicPr>
            <a:picLocks noChangeAspect="1"/>
          </p:cNvPicPr>
          <p:nvPr/>
        </p:nvPicPr>
        <p:blipFill>
          <a:blip r:embed="rId4"/>
          <a:srcRect b="3077"/>
          <a:stretch/>
        </p:blipFill>
        <p:spPr>
          <a:xfrm>
            <a:off x="4515725" y="1770840"/>
            <a:ext cx="7249311" cy="4023904"/>
          </a:xfrm>
          <a:prstGeom prst="rect">
            <a:avLst/>
          </a:prstGeom>
        </p:spPr>
      </p:pic>
    </p:spTree>
    <p:extLst>
      <p:ext uri="{BB962C8B-B14F-4D97-AF65-F5344CB8AC3E}">
        <p14:creationId xmlns:p14="http://schemas.microsoft.com/office/powerpoint/2010/main" val="2316784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6CEC-633C-AF4D-49AC-6AE1278892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79F8F3-7ECE-E682-C652-BA29F4B338BB}"/>
              </a:ext>
            </a:extLst>
          </p:cNvPr>
          <p:cNvSpPr txBox="1"/>
          <p:nvPr/>
        </p:nvSpPr>
        <p:spPr>
          <a:xfrm>
            <a:off x="363290" y="2459504"/>
            <a:ext cx="3324490" cy="1938992"/>
          </a:xfrm>
          <a:prstGeom prst="rect">
            <a:avLst/>
          </a:prstGeom>
          <a:noFill/>
        </p:spPr>
        <p:txBody>
          <a:bodyPr wrap="square" rtlCol="0">
            <a:spAutoFit/>
          </a:bodyPr>
          <a:lstStyle>
            <a:defPPr>
              <a:defRPr lang="en-US"/>
            </a:defPPr>
            <a:lvl1pPr algn="ctr">
              <a:defRPr sz="4000" b="1">
                <a:solidFill>
                  <a:schemeClr val="bg1"/>
                </a:solidFill>
              </a:defRPr>
            </a:lvl1pPr>
          </a:lstStyle>
          <a:p>
            <a:pPr algn="l"/>
            <a:r>
              <a:rPr lang="en-GB"/>
              <a:t>What areas do the updates focus on?</a:t>
            </a:r>
          </a:p>
        </p:txBody>
      </p:sp>
      <p:sp>
        <p:nvSpPr>
          <p:cNvPr id="2" name="TextBox 1">
            <a:extLst>
              <a:ext uri="{FF2B5EF4-FFF2-40B4-BE49-F238E27FC236}">
                <a16:creationId xmlns:a16="http://schemas.microsoft.com/office/drawing/2014/main" id="{95D6BD21-CE0A-8C7A-C8AD-41993BE308EE}"/>
              </a:ext>
            </a:extLst>
          </p:cNvPr>
          <p:cNvSpPr txBox="1"/>
          <p:nvPr/>
        </p:nvSpPr>
        <p:spPr>
          <a:xfrm>
            <a:off x="4676141" y="1836494"/>
            <a:ext cx="701454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effectLst/>
                <a:ea typeface="Times New Roman" panose="02020603050405020304" pitchFamily="18" charset="0"/>
                <a:cs typeface="Segoe UI" panose="020B0502040204020203" pitchFamily="34" charset="0"/>
              </a:rPr>
              <a:t>Five key themes underpinning the updates:</a:t>
            </a:r>
          </a:p>
          <a:p>
            <a:pPr marL="342900" indent="-342900" fontAlgn="base">
              <a:buFont typeface="Arial" panose="020B0604020202020204" pitchFamily="34" charset="0"/>
              <a:buChar char="•"/>
            </a:pPr>
            <a:endParaRPr lang="en-GB" sz="2400" b="1" dirty="0">
              <a:ea typeface="Times New Roman" panose="02020603050405020304" pitchFamily="18" charset="0"/>
              <a:cs typeface="Segoe UI" panose="020B0502040204020203" pitchFamily="34" charset="0"/>
            </a:endParaRPr>
          </a:p>
          <a:p>
            <a:pPr marL="457200" indent="-457200" fontAlgn="base">
              <a:buFont typeface="+mj-lt"/>
              <a:buAutoNum type="arabicPeriod"/>
            </a:pPr>
            <a:r>
              <a:rPr lang="en-GB" sz="2400" dirty="0">
                <a:ea typeface="Times New Roman" panose="02020603050405020304" pitchFamily="18" charset="0"/>
                <a:cs typeface="Segoe UI" panose="020B0502040204020203" pitchFamily="34" charset="0"/>
              </a:rPr>
              <a:t>Careers at the heart of education and leadership </a:t>
            </a:r>
            <a:endParaRPr lang="en-GB" sz="2400" dirty="0">
              <a:ea typeface="Times New Roman" panose="02020603050405020304" pitchFamily="18" charset="0"/>
            </a:endParaRPr>
          </a:p>
          <a:p>
            <a:pPr marL="457200" indent="-457200" fontAlgn="base">
              <a:buFont typeface="+mj-lt"/>
              <a:buAutoNum type="arabicPeriod"/>
            </a:pPr>
            <a:r>
              <a:rPr lang="en-GB" sz="2400" dirty="0">
                <a:effectLst/>
                <a:ea typeface="Times New Roman" panose="02020603050405020304" pitchFamily="18" charset="0"/>
                <a:cs typeface="Segoe UI"/>
              </a:rPr>
              <a:t>Inclusion and impact for each and every young person </a:t>
            </a:r>
          </a:p>
          <a:p>
            <a:pPr marL="457200" indent="-457200" fontAlgn="base">
              <a:buFont typeface="+mj-lt"/>
              <a:buAutoNum type="arabicPeriod"/>
            </a:pPr>
            <a:r>
              <a:rPr lang="en-GB" sz="2400" dirty="0">
                <a:effectLst/>
                <a:ea typeface="Times New Roman" panose="02020603050405020304" pitchFamily="18" charset="0"/>
                <a:cs typeface="Segoe UI" panose="020B0502040204020203" pitchFamily="34" charset="0"/>
              </a:rPr>
              <a:t>Meaningful and varied encounters and experiences </a:t>
            </a:r>
            <a:endParaRPr lang="en-GB" sz="2400" dirty="0">
              <a:effectLst/>
              <a:ea typeface="Times New Roman" panose="02020603050405020304" pitchFamily="18" charset="0"/>
            </a:endParaRPr>
          </a:p>
          <a:p>
            <a:pPr marL="457200" indent="-457200" fontAlgn="base">
              <a:buFont typeface="+mj-lt"/>
              <a:buAutoNum type="arabicPeriod"/>
            </a:pPr>
            <a:r>
              <a:rPr lang="en-GB" sz="2400" dirty="0">
                <a:effectLst/>
                <a:ea typeface="Times New Roman" panose="02020603050405020304" pitchFamily="18" charset="0"/>
                <a:cs typeface="Segoe UI" panose="020B0502040204020203" pitchFamily="34" charset="0"/>
              </a:rPr>
              <a:t>Focusing on the use of information and data</a:t>
            </a:r>
          </a:p>
          <a:p>
            <a:pPr marL="457200" indent="-457200" fontAlgn="base">
              <a:buFont typeface="+mj-lt"/>
              <a:buAutoNum type="arabicPeriod"/>
            </a:pPr>
            <a:r>
              <a:rPr lang="en-GB" sz="2400" dirty="0">
                <a:effectLst/>
                <a:ea typeface="Times New Roman" panose="02020603050405020304" pitchFamily="18" charset="0"/>
                <a:cs typeface="Segoe UI"/>
              </a:rPr>
              <a:t>Engagement of parents and carers </a:t>
            </a:r>
          </a:p>
        </p:txBody>
      </p:sp>
    </p:spTree>
    <p:extLst>
      <p:ext uri="{BB962C8B-B14F-4D97-AF65-F5344CB8AC3E}">
        <p14:creationId xmlns:p14="http://schemas.microsoft.com/office/powerpoint/2010/main" val="721277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F633-8581-5ABC-BA29-AAED746B74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CFD12E-ACB8-D213-9970-929404163A9F}"/>
              </a:ext>
            </a:extLst>
          </p:cNvPr>
          <p:cNvSpPr txBox="1"/>
          <p:nvPr/>
        </p:nvSpPr>
        <p:spPr>
          <a:xfrm>
            <a:off x="597918" y="1947714"/>
            <a:ext cx="3501482"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Careers Statutory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Update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000" b="1">
                <a:solidFill>
                  <a:srgbClr val="FFFFFF"/>
                </a:solidFill>
                <a:latin typeface="Calibri" panose="020F0502020204030204"/>
              </a:rPr>
              <a:t>May 2025</a:t>
            </a: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D478E059-7C7A-299E-DAF4-A3423CA2C1C0}"/>
              </a:ext>
            </a:extLst>
          </p:cNvPr>
          <p:cNvSpPr txBox="1"/>
          <p:nvPr/>
        </p:nvSpPr>
        <p:spPr>
          <a:xfrm>
            <a:off x="4782190" y="1208705"/>
            <a:ext cx="6811892" cy="572464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585857"/>
                </a:solidFill>
                <a:effectLst/>
                <a:uLnTx/>
                <a:uFillTx/>
                <a:latin typeface="Calibri" panose="020F0502020204030204"/>
                <a:ea typeface="+mn-ea"/>
                <a:cs typeface="+mn-cs"/>
              </a:rPr>
              <a:t>Continued support for all schools, special schools and colleges to have a trained Careers Leader with a focus on strategic careers planning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dirty="0">
                <a:solidFill>
                  <a:srgbClr val="585857"/>
                </a:solidFill>
                <a:latin typeface="Calibri" panose="020F0502020204030204"/>
              </a:rPr>
              <a:t>Commitment to updated Gatsby Benchmarks including a focus on parent &amp; carer engagement and whole staff development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585857"/>
                </a:solidFill>
                <a:effectLst/>
                <a:uLnTx/>
                <a:uFillTx/>
                <a:latin typeface="Calibri" panose="020F0502020204030204"/>
                <a:ea typeface="+mn-ea"/>
                <a:cs typeface="+mn-cs"/>
              </a:rPr>
              <a:t>Continued commitment to quality assurance through Matrix and Quality in Careers Standard and now also Careers Impact System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400" dirty="0">
                <a:solidFill>
                  <a:srgbClr val="585857"/>
                </a:solidFill>
                <a:latin typeface="Calibri" panose="020F0502020204030204"/>
              </a:rPr>
              <a:t>Preparation for the work experience guarantee </a:t>
            </a:r>
            <a:endParaRPr kumimoji="0" lang="en-GB" sz="2400" b="0" i="0" u="none" strike="noStrike" kern="1200" cap="none" spc="0" normalizeH="0" baseline="0" noProof="0" dirty="0">
              <a:ln>
                <a:noFill/>
              </a:ln>
              <a:solidFill>
                <a:srgbClr val="585857"/>
              </a:solidFill>
              <a:effectLst/>
              <a:uLnTx/>
              <a:uFillTx/>
              <a:latin typeface="Calibri" panose="020F0502020204030204"/>
              <a:ea typeface="+mn-ea"/>
              <a:cs typeface="+mn-cs"/>
            </a:endParaRPr>
          </a:p>
          <a:p>
            <a:pPr marR="0" lvl="0" algn="ctr" defTabSz="457200" rtl="0" eaLnBrk="1" fontAlgn="auto" latinLnBrk="0" hangingPunct="1">
              <a:lnSpc>
                <a:spcPct val="100000"/>
              </a:lnSpc>
              <a:spcBef>
                <a:spcPts val="0"/>
              </a:spcBef>
              <a:spcAft>
                <a:spcPts val="600"/>
              </a:spcAft>
              <a:buClrTx/>
              <a:buSzTx/>
              <a:tabLst/>
              <a:defRPr/>
            </a:pPr>
            <a:endParaRPr kumimoji="0" lang="en-GB" sz="2400" b="1" i="0" u="none" strike="noStrike" kern="1200" cap="none" spc="0" normalizeH="0" baseline="0" noProof="0" dirty="0">
              <a:ln>
                <a:noFill/>
              </a:ln>
              <a:solidFill>
                <a:srgbClr val="585857"/>
              </a:solidFill>
              <a:effectLst/>
              <a:uLnTx/>
              <a:uFillTx/>
              <a:latin typeface="Calibri" panose="020F0502020204030204"/>
              <a:ea typeface="+mn-ea"/>
              <a:cs typeface="+mn-cs"/>
            </a:endParaRPr>
          </a:p>
          <a:p>
            <a:pPr marR="0" lvl="0" algn="ctr" defTabSz="457200" rtl="0" eaLnBrk="1" fontAlgn="auto" latinLnBrk="0" hangingPunct="1">
              <a:lnSpc>
                <a:spcPct val="100000"/>
              </a:lnSpc>
              <a:spcBef>
                <a:spcPts val="0"/>
              </a:spcBef>
              <a:spcAft>
                <a:spcPts val="600"/>
              </a:spcAft>
              <a:buClrTx/>
              <a:buSzTx/>
              <a:tabLst/>
              <a:defRPr/>
            </a:pPr>
            <a:r>
              <a:rPr kumimoji="0" lang="en-GB" sz="2400" b="1" i="0" u="none" strike="noStrike" kern="1200" cap="none" spc="0" normalizeH="0" baseline="0" noProof="0" dirty="0">
                <a:ln>
                  <a:noFill/>
                </a:ln>
                <a:solidFill>
                  <a:srgbClr val="585857"/>
                </a:solidFill>
                <a:effectLst/>
                <a:uLnTx/>
                <a:uFillTx/>
                <a:latin typeface="Calibri" panose="020F0502020204030204"/>
                <a:ea typeface="+mn-ea"/>
                <a:cs typeface="+mn-cs"/>
              </a:rPr>
              <a:t>Checklists and Summaries for Education Leaders available via CEC </a:t>
            </a:r>
            <a:r>
              <a:rPr lang="en-GB" sz="2400" b="1" dirty="0">
                <a:solidFill>
                  <a:srgbClr val="585857"/>
                </a:solidFill>
                <a:latin typeface="Calibri" panose="020F0502020204030204"/>
              </a:rPr>
              <a:t>Resource Directory </a:t>
            </a:r>
          </a:p>
          <a:p>
            <a:pPr marR="0" lvl="0" algn="l" defTabSz="457200" rtl="0" eaLnBrk="1" fontAlgn="auto" latinLnBrk="0" hangingPunct="1">
              <a:lnSpc>
                <a:spcPct val="100000"/>
              </a:lnSpc>
              <a:spcBef>
                <a:spcPts val="0"/>
              </a:spcBef>
              <a:spcAft>
                <a:spcPts val="600"/>
              </a:spcAft>
              <a:buClrTx/>
              <a:buSzTx/>
              <a:tabLst/>
              <a:defRPr/>
            </a:pPr>
            <a:endParaRPr kumimoji="0" lang="en-GB" sz="2400" b="0" i="0" u="none" strike="noStrike" kern="1200" cap="none" spc="0" normalizeH="0" baseline="0" noProof="0" dirty="0">
              <a:ln>
                <a:noFill/>
              </a:ln>
              <a:solidFill>
                <a:srgbClr val="585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21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BF570-88EE-EA6C-0D55-43FB72263A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4C5D67-E09D-2F41-1817-B053187930B1}"/>
              </a:ext>
            </a:extLst>
          </p:cNvPr>
          <p:cNvSpPr>
            <a:spLocks noGrp="1"/>
          </p:cNvSpPr>
          <p:nvPr>
            <p:ph type="body" sz="quarter" idx="10"/>
          </p:nvPr>
        </p:nvSpPr>
        <p:spPr>
          <a:xfrm>
            <a:off x="857244" y="2922485"/>
            <a:ext cx="6389600" cy="789979"/>
          </a:xfrm>
        </p:spPr>
        <p:txBody>
          <a:bodyPr lIns="91440" tIns="45720" rIns="91440" bIns="45720" anchor="t">
            <a:normAutofit lnSpcReduction="10000"/>
          </a:bodyPr>
          <a:lstStyle/>
          <a:p>
            <a:r>
              <a:rPr lang="en-GB" sz="2650" dirty="0">
                <a:latin typeface="Lato"/>
                <a:ea typeface="Lato"/>
                <a:cs typeface="Lato"/>
              </a:rPr>
              <a:t>The government’s ambition for a work experience guarantee </a:t>
            </a:r>
            <a:endParaRPr lang="en-GB" dirty="0"/>
          </a:p>
        </p:txBody>
      </p:sp>
    </p:spTree>
    <p:extLst>
      <p:ext uri="{BB962C8B-B14F-4D97-AF65-F5344CB8AC3E}">
        <p14:creationId xmlns:p14="http://schemas.microsoft.com/office/powerpoint/2010/main" val="3998231394"/>
      </p:ext>
    </p:extLst>
  </p:cSld>
  <p:clrMapOvr>
    <a:masterClrMapping/>
  </p:clrMapOvr>
</p:sld>
</file>

<file path=ppt/theme/theme1.xml><?xml version="1.0" encoding="utf-8"?>
<a:theme xmlns:a="http://schemas.openxmlformats.org/drawingml/2006/main" name="1_Subject divider">
  <a:themeElements>
    <a:clrScheme name="Custom 9">
      <a:dk1>
        <a:srgbClr val="484947"/>
      </a:dk1>
      <a:lt1>
        <a:srgbClr val="FFFFFF"/>
      </a:lt1>
      <a:dk2>
        <a:srgbClr val="00A8A8"/>
      </a:dk2>
      <a:lt2>
        <a:srgbClr val="026891"/>
      </a:lt2>
      <a:accent1>
        <a:srgbClr val="077875"/>
      </a:accent1>
      <a:accent2>
        <a:srgbClr val="114F43"/>
      </a:accent2>
      <a:accent3>
        <a:srgbClr val="515E91"/>
      </a:accent3>
      <a:accent4>
        <a:srgbClr val="026891"/>
      </a:accent4>
      <a:accent5>
        <a:srgbClr val="077875"/>
      </a:accent5>
      <a:accent6>
        <a:srgbClr val="114F43"/>
      </a:accent6>
      <a:hlink>
        <a:srgbClr val="00A8A8"/>
      </a:hlink>
      <a:folHlink>
        <a:srgbClr val="4849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EC">
      <a:dk1>
        <a:srgbClr val="585857"/>
      </a:dk1>
      <a:lt1>
        <a:srgbClr val="FFFFFF"/>
      </a:lt1>
      <a:dk2>
        <a:srgbClr val="00A9A9"/>
      </a:dk2>
      <a:lt2>
        <a:srgbClr val="026893"/>
      </a:lt2>
      <a:accent1>
        <a:srgbClr val="515F92"/>
      </a:accent1>
      <a:accent2>
        <a:srgbClr val="EC5F65"/>
      </a:accent2>
      <a:accent3>
        <a:srgbClr val="E7B361"/>
      </a:accent3>
      <a:accent4>
        <a:srgbClr val="036993"/>
      </a:accent4>
      <a:accent5>
        <a:srgbClr val="134F44"/>
      </a:accent5>
      <a:accent6>
        <a:srgbClr val="ED6E50"/>
      </a:accent6>
      <a:hlink>
        <a:srgbClr val="026893"/>
      </a:hlink>
      <a:folHlink>
        <a:srgbClr val="00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A9328D6F086B43892924ECED4AD8D2" ma:contentTypeVersion="32" ma:contentTypeDescription="Create a new document." ma:contentTypeScope="" ma:versionID="a68e566b6fd93f0f4b502d9705fdbd3b">
  <xsd:schema xmlns:xsd="http://www.w3.org/2001/XMLSchema" xmlns:xs="http://www.w3.org/2001/XMLSchema" xmlns:p="http://schemas.microsoft.com/office/2006/metadata/properties" xmlns:ns2="9c57ed08-72bb-4795-8613-1e7916fa3a51" xmlns:ns3="76c0c9c6-7a63-4a12-8bf9-ac64b6da0b0a" targetNamespace="http://schemas.microsoft.com/office/2006/metadata/properties" ma:root="true" ma:fieldsID="ecf4ec9df7dd74b8e0d429b044556ade" ns2:_="" ns3:_="">
    <xsd:import namespace="9c57ed08-72bb-4795-8613-1e7916fa3a51"/>
    <xsd:import namespace="76c0c9c6-7a63-4a12-8bf9-ac64b6da0b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57ed08-72bb-4795-8613-1e7916fa3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7" nillable="true" ma:displayName="Image Tags_0" ma:hidden="true" ma:internalName="lcf76f155ced4ddcb4097134ff3c332f">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c0c9c6-7a63-4a12-8bf9-ac64b6da0b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8fbb5d4-d919-48b2-a080-5b1984a0248a}" ma:internalName="TaxCatchAll" ma:showField="CatchAllData" ma:web="76c0c9c6-7a63-4a12-8bf9-ac64b6da0b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6c0c9c6-7a63-4a12-8bf9-ac64b6da0b0a" xsi:nil="true"/>
    <lcf76f155ced4ddcb4097134ff3c332f xmlns="9c57ed08-72bb-4795-8613-1e7916fa3a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EBD43E-B632-487C-8506-07C1F87A95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57ed08-72bb-4795-8613-1e7916fa3a51"/>
    <ds:schemaRef ds:uri="76c0c9c6-7a63-4a12-8bf9-ac64b6da0b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CC456-BD21-4147-8E7F-3D38E4ABB71C}">
  <ds:schemaRefs>
    <ds:schemaRef ds:uri="http://schemas.microsoft.com/office/2006/metadata/properties"/>
    <ds:schemaRef ds:uri="http://schemas.microsoft.com/office/infopath/2007/PartnerControls"/>
    <ds:schemaRef ds:uri="76c0c9c6-7a63-4a12-8bf9-ac64b6da0b0a"/>
    <ds:schemaRef ds:uri="9c57ed08-72bb-4795-8613-1e7916fa3a51"/>
  </ds:schemaRefs>
</ds:datastoreItem>
</file>

<file path=customXml/itemProps3.xml><?xml version="1.0" encoding="utf-8"?>
<ds:datastoreItem xmlns:ds="http://schemas.openxmlformats.org/officeDocument/2006/customXml" ds:itemID="{C85314A3-54ED-47B2-9ED7-5101B87515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3375</Words>
  <Application>Microsoft Office PowerPoint</Application>
  <PresentationFormat>Widescreen</PresentationFormat>
  <Paragraphs>392</Paragraphs>
  <Slides>50</Slides>
  <Notes>34</Notes>
  <HiddenSlides>1</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50</vt:i4>
      </vt:variant>
    </vt:vector>
  </HeadingPairs>
  <TitlesOfParts>
    <vt:vector size="65" baseType="lpstr">
      <vt:lpstr>Aptos</vt:lpstr>
      <vt:lpstr>Arial</vt:lpstr>
      <vt:lpstr>Calibri</vt:lpstr>
      <vt:lpstr>Calibri  </vt:lpstr>
      <vt:lpstr>Calibri Light</vt:lpstr>
      <vt:lpstr>Lato</vt:lpstr>
      <vt:lpstr>Lato Thin</vt:lpstr>
      <vt:lpstr>Symbol</vt:lpstr>
      <vt:lpstr>Times New Roman</vt:lpstr>
      <vt:lpstr>Wingdings</vt:lpstr>
      <vt:lpstr>1_Subject divider</vt:lpstr>
      <vt:lpstr>4_Office Theme</vt:lpstr>
      <vt:lpstr>5_Office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LUKINS, Vicky</cp:lastModifiedBy>
  <cp:revision>1</cp:revision>
  <dcterms:created xsi:type="dcterms:W3CDTF">2026-01-21T12:38:58Z</dcterms:created>
  <dcterms:modified xsi:type="dcterms:W3CDTF">2026-01-21T22:02:51Z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404578-2d81-4a23-86f9-58870b7211f0_Enabled">
    <vt:lpwstr>true</vt:lpwstr>
  </property>
  <property fmtid="{D5CDD505-2E9C-101B-9397-08002B2CF9AE}" pid="3" name="MSIP_Label_7d404578-2d81-4a23-86f9-58870b7211f0_SetDate">
    <vt:lpwstr>2026-01-21T22:01:19Z</vt:lpwstr>
  </property>
  <property fmtid="{D5CDD505-2E9C-101B-9397-08002B2CF9AE}" pid="4" name="MSIP_Label_7d404578-2d81-4a23-86f9-58870b7211f0_Method">
    <vt:lpwstr>Standard</vt:lpwstr>
  </property>
  <property fmtid="{D5CDD505-2E9C-101B-9397-08002B2CF9AE}" pid="5" name="MSIP_Label_7d404578-2d81-4a23-86f9-58870b7211f0_Name">
    <vt:lpwstr>Official - Contains Personal Data</vt:lpwstr>
  </property>
  <property fmtid="{D5CDD505-2E9C-101B-9397-08002B2CF9AE}" pid="6" name="MSIP_Label_7d404578-2d81-4a23-86f9-58870b7211f0_SiteId">
    <vt:lpwstr>5faec754-64e3-4014-9bcc-e72fc73ba312</vt:lpwstr>
  </property>
  <property fmtid="{D5CDD505-2E9C-101B-9397-08002B2CF9AE}" pid="7" name="MSIP_Label_7d404578-2d81-4a23-86f9-58870b7211f0_ActionId">
    <vt:lpwstr>0a810d01-b781-41e9-bfa0-d184dbd7cf8d</vt:lpwstr>
  </property>
  <property fmtid="{D5CDD505-2E9C-101B-9397-08002B2CF9AE}" pid="8" name="MSIP_Label_7d404578-2d81-4a23-86f9-58870b7211f0_ContentBits">
    <vt:lpwstr>0</vt:lpwstr>
  </property>
  <property fmtid="{D5CDD505-2E9C-101B-9397-08002B2CF9AE}" pid="9" name="MSIP_Label_7d404578-2d81-4a23-86f9-58870b7211f0_Tag">
    <vt:lpwstr>10, 1, 2, 1</vt:lpwstr>
  </property>
  <property fmtid="{D5CDD505-2E9C-101B-9397-08002B2CF9AE}" pid="10" name="ContentTypeId">
    <vt:lpwstr>0x010100CFA9328D6F086B43892924ECED4AD8D2</vt:lpwstr>
  </property>
</Properties>
</file>